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28" r:id="rId1"/>
  </p:sldMasterIdLst>
  <p:sldIdLst>
    <p:sldId id="256" r:id="rId2"/>
    <p:sldId id="407" r:id="rId3"/>
    <p:sldId id="506" r:id="rId4"/>
    <p:sldId id="515" r:id="rId5"/>
    <p:sldId id="519" r:id="rId6"/>
    <p:sldId id="507" r:id="rId7"/>
    <p:sldId id="520" r:id="rId8"/>
    <p:sldId id="517" r:id="rId9"/>
    <p:sldId id="518" r:id="rId10"/>
    <p:sldId id="511" r:id="rId11"/>
    <p:sldId id="512" r:id="rId12"/>
    <p:sldId id="513" r:id="rId13"/>
    <p:sldId id="527" r:id="rId14"/>
    <p:sldId id="529" r:id="rId15"/>
    <p:sldId id="528" r:id="rId16"/>
    <p:sldId id="522" r:id="rId17"/>
    <p:sldId id="523" r:id="rId18"/>
    <p:sldId id="524" r:id="rId19"/>
    <p:sldId id="525" r:id="rId20"/>
    <p:sldId id="521" r:id="rId21"/>
    <p:sldId id="526" r:id="rId22"/>
    <p:sldId id="514" r:id="rId23"/>
    <p:sldId id="508" r:id="rId24"/>
    <p:sldId id="530" r:id="rId25"/>
    <p:sldId id="532" r:id="rId26"/>
    <p:sldId id="533" r:id="rId27"/>
    <p:sldId id="534" r:id="rId28"/>
    <p:sldId id="535" r:id="rId29"/>
    <p:sldId id="536" r:id="rId30"/>
    <p:sldId id="363" r:id="rId3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575" autoAdjust="0"/>
    <p:restoredTop sz="94746" autoAdjust="0"/>
  </p:normalViewPr>
  <p:slideViewPr>
    <p:cSldViewPr>
      <p:cViewPr>
        <p:scale>
          <a:sx n="90" d="100"/>
          <a:sy n="90" d="100"/>
        </p:scale>
        <p:origin x="-654" y="-4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2"/>
      </p:bgRef>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1470025"/>
          </a:xfrm>
        </p:spPr>
        <p:txBody>
          <a:bodyPr anchor="b"/>
          <a:lstStyle>
            <a:lvl1pPr algn="l">
              <a:defRPr sz="4800"/>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687716" y="2643182"/>
            <a:ext cx="6670366"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43768" y="274639"/>
            <a:ext cx="1543032"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9"/>
            <a:ext cx="661513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685800" y="2924181"/>
            <a:ext cx="7772400" cy="1362075"/>
          </a:xfrm>
        </p:spPr>
        <p:txBody>
          <a:bodyPr anchor="t"/>
          <a:lstStyle>
            <a:lvl1pPr algn="l">
              <a:defRPr sz="44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685800" y="142874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2021/6/10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2021/6/10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2021/6/10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2021/6/10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3" name="内容占位符 2"/>
          <p:cNvSpPr>
            <a:spLocks noGrp="1"/>
          </p:cNvSpPr>
          <p:nvPr>
            <p:ph idx="1"/>
          </p:nvPr>
        </p:nvSpPr>
        <p:spPr>
          <a:xfrm>
            <a:off x="460382" y="1071546"/>
            <a:ext cx="5111750"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5679083" y="1071546"/>
            <a:ext cx="3008313"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2021/6/10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2" name="标题 1"/>
          <p:cNvSpPr>
            <a:spLocks noGrp="1"/>
          </p:cNvSpPr>
          <p:nvPr>
            <p:ph type="title"/>
          </p:nvPr>
        </p:nvSpPr>
        <p:spPr>
          <a:xfrm>
            <a:off x="457205" y="285728"/>
            <a:ext cx="8230993" cy="696626"/>
          </a:xfrm>
        </p:spPr>
        <p:txBody>
          <a:bodyPr anchor="ctr"/>
          <a:lstStyle>
            <a:lvl1pPr algn="ctr">
              <a:defRPr sz="3600" b="0"/>
            </a:lvl1pPr>
          </a:lstStyle>
          <a:p>
            <a:r>
              <a:rPr kumimoji="0" lang="zh-CN" altLang="en-US" smtClean="0"/>
              <a:t>单击此处编辑母版标题样式</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001024" y="642918"/>
            <a:ext cx="785818" cy="4572032"/>
          </a:xfrm>
        </p:spPr>
        <p:txBody>
          <a:bodyPr vert="eaVert"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442922" y="541340"/>
            <a:ext cx="6415094"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7072330" y="1000108"/>
            <a:ext cx="914368"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2021/6/10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图片 7"/>
          <p:cNvPicPr>
            <a:picLocks noChangeAspect="1"/>
          </p:cNvPicPr>
          <p:nvPr/>
        </p:nvPicPr>
        <p:blipFill>
          <a:blip r:embed="rId13" cstate="print">
            <a:duotone>
              <a:schemeClr val="accent1"/>
              <a:srgbClr val="FFFFFF"/>
            </a:duotone>
            <a:lum bright="12000" contrast="40000"/>
          </a:blip>
          <a:stretch>
            <a:fillRect/>
          </a:stretch>
        </p:blipFill>
        <p:spPr>
          <a:xfrm>
            <a:off x="6667809" y="4915143"/>
            <a:ext cx="2476191" cy="1942857"/>
          </a:xfrm>
          <a:prstGeom prst="rect">
            <a:avLst/>
          </a:prstGeom>
          <a:noFill/>
          <a:ln>
            <a:noFill/>
          </a:ln>
        </p:spPr>
      </p:pic>
      <p:sp>
        <p:nvSpPr>
          <p:cNvPr id="10" name="矩形 9"/>
          <p:cNvSpPr/>
          <p:nvPr/>
        </p:nvSpPr>
        <p:spPr>
          <a:xfrm>
            <a:off x="0" y="0"/>
            <a:ext cx="9144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sp>
        <p:nvSpPr>
          <p:cNvPr id="11" name="矩形 10"/>
          <p:cNvSpPr/>
          <p:nvPr/>
        </p:nvSpPr>
        <p:spPr>
          <a:xfrm>
            <a:off x="0" y="40951"/>
            <a:ext cx="457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pic>
        <p:nvPicPr>
          <p:cNvPr id="9" name="图片 8"/>
          <p:cNvPicPr>
            <a:picLocks noChangeAspect="1"/>
          </p:cNvPicPr>
          <p:nvPr/>
        </p:nvPicPr>
        <p:blipFill>
          <a:blip r:embed="rId14" cstate="print">
            <a:duotone>
              <a:schemeClr val="accent1"/>
              <a:srgbClr val="FFFFFF"/>
            </a:duotone>
            <a:lum bright="35000" contrast="40000"/>
          </a:blip>
          <a:stretch>
            <a:fillRect/>
          </a:stretch>
        </p:blipFill>
        <p:spPr>
          <a:xfrm>
            <a:off x="0" y="6420445"/>
            <a:ext cx="9144000" cy="437555"/>
          </a:xfrm>
          <a:prstGeom prst="rect">
            <a:avLst/>
          </a:prstGeom>
          <a:noFill/>
          <a:ln>
            <a:noFill/>
          </a:ln>
          <a:effectLst/>
        </p:spPr>
      </p:pic>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530820CF-B880-4189-942D-D702A7CBA730}" type="datetimeFigureOut">
              <a:rPr lang="zh-CN" altLang="en-US" smtClean="0"/>
              <a:pPr/>
              <a:t>2021/6/10</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 typeface="Wingdings 2"/>
        <a:buChar char="³"/>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67544" y="1052735"/>
            <a:ext cx="7990656" cy="4896545"/>
          </a:xfrm>
        </p:spPr>
        <p:txBody>
          <a:bodyPr>
            <a:normAutofit/>
          </a:bodyPr>
          <a:lstStyle/>
          <a:p>
            <a:pPr algn="ctr"/>
            <a:r>
              <a:rPr lang="zh-CN" altLang="en-US" dirty="0" smtClean="0">
                <a:latin typeface="黑体" pitchFamily="49" charset="-122"/>
                <a:ea typeface="黑体" pitchFamily="49" charset="-122"/>
              </a:rPr>
              <a:t>住宅修缮工程材料质量管控</a:t>
            </a:r>
            <a:r>
              <a:rPr lang="en-US" altLang="zh-CN" dirty="0" smtClean="0">
                <a:latin typeface="黑体" pitchFamily="49" charset="-122"/>
                <a:ea typeface="黑体" pitchFamily="49" charset="-122"/>
              </a:rPr>
              <a:t/>
            </a:r>
            <a:br>
              <a:rPr lang="en-US" altLang="zh-CN" dirty="0" smtClean="0">
                <a:latin typeface="黑体" pitchFamily="49" charset="-122"/>
                <a:ea typeface="黑体" pitchFamily="49" charset="-122"/>
              </a:rPr>
            </a:br>
            <a:r>
              <a:rPr lang="en-US" altLang="zh-CN" dirty="0" smtClean="0">
                <a:latin typeface="黑体" pitchFamily="49" charset="-122"/>
                <a:ea typeface="黑体" pitchFamily="49" charset="-122"/>
              </a:rPr>
              <a:t/>
            </a:r>
            <a:br>
              <a:rPr lang="en-US" altLang="zh-CN" dirty="0" smtClean="0">
                <a:latin typeface="黑体" pitchFamily="49" charset="-122"/>
                <a:ea typeface="黑体" pitchFamily="49" charset="-122"/>
              </a:rPr>
            </a:br>
            <a:r>
              <a:rPr lang="en-US" altLang="zh-CN" dirty="0" smtClean="0">
                <a:latin typeface="黑体" pitchFamily="49" charset="-122"/>
                <a:ea typeface="黑体" pitchFamily="49" charset="-122"/>
              </a:rPr>
              <a:t/>
            </a:r>
            <a:br>
              <a:rPr lang="en-US" altLang="zh-CN" dirty="0" smtClean="0">
                <a:latin typeface="黑体" pitchFamily="49" charset="-122"/>
                <a:ea typeface="黑体" pitchFamily="49" charset="-122"/>
              </a:rPr>
            </a:br>
            <a:r>
              <a:rPr lang="en-US" altLang="zh-CN" sz="2800" dirty="0" smtClean="0">
                <a:latin typeface="黑体" pitchFamily="49" charset="-122"/>
                <a:ea typeface="黑体" pitchFamily="49" charset="-122"/>
              </a:rPr>
              <a:t>2021</a:t>
            </a:r>
            <a:r>
              <a:rPr lang="zh-CN" altLang="en-US" sz="2800" dirty="0" smtClean="0">
                <a:latin typeface="黑体" pitchFamily="49" charset="-122"/>
                <a:ea typeface="黑体" pitchFamily="49" charset="-122"/>
              </a:rPr>
              <a:t>年</a:t>
            </a:r>
            <a:r>
              <a:rPr lang="en-US" altLang="zh-CN" sz="2800" dirty="0" smtClean="0">
                <a:latin typeface="黑体" pitchFamily="49" charset="-122"/>
                <a:ea typeface="黑体" pitchFamily="49" charset="-122"/>
              </a:rPr>
              <a:t>6</a:t>
            </a:r>
            <a:r>
              <a:rPr lang="zh-CN" altLang="en-US" sz="2800" dirty="0" smtClean="0">
                <a:latin typeface="黑体" pitchFamily="49" charset="-122"/>
                <a:ea typeface="黑体" pitchFamily="49" charset="-122"/>
              </a:rPr>
              <a:t>月</a:t>
            </a:r>
            <a:r>
              <a:rPr lang="en-US" altLang="zh-CN" sz="2800" dirty="0" smtClean="0">
                <a:latin typeface="黑体" pitchFamily="49" charset="-122"/>
                <a:ea typeface="黑体" pitchFamily="49" charset="-122"/>
              </a:rPr>
              <a:t/>
            </a:r>
            <a:br>
              <a:rPr lang="en-US" altLang="zh-CN" sz="2800" dirty="0" smtClean="0">
                <a:latin typeface="黑体" pitchFamily="49" charset="-122"/>
                <a:ea typeface="黑体" pitchFamily="49" charset="-122"/>
              </a:rPr>
            </a:br>
            <a:r>
              <a:rPr lang="en-US" altLang="zh-CN" sz="2800" dirty="0" smtClean="0">
                <a:latin typeface="黑体" pitchFamily="49" charset="-122"/>
                <a:ea typeface="黑体" pitchFamily="49" charset="-122"/>
              </a:rPr>
              <a:t/>
            </a:r>
            <a:br>
              <a:rPr lang="en-US" altLang="zh-CN" sz="2800" dirty="0" smtClean="0">
                <a:latin typeface="黑体" pitchFamily="49" charset="-122"/>
                <a:ea typeface="黑体" pitchFamily="49" charset="-122"/>
              </a:rPr>
            </a:br>
            <a:endParaRPr lang="zh-CN" altLang="en-US" sz="2800" dirty="0">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type="body" orient="vert" idx="4294967295"/>
          </p:nvPr>
        </p:nvSpPr>
        <p:spPr>
          <a:xfrm>
            <a:off x="323528" y="1484784"/>
            <a:ext cx="8496944" cy="4165923"/>
          </a:xfrm>
        </p:spPr>
        <p:txBody>
          <a:bodyPr>
            <a:noAutofit/>
          </a:bodyPr>
          <a:lstStyle/>
          <a:p>
            <a:pPr fontAlgn="ctr"/>
            <a:r>
              <a:rPr lang="en-US" altLang="zh-CN" sz="1800" dirty="0" smtClean="0"/>
              <a:t>2.1</a:t>
            </a:r>
            <a:r>
              <a:rPr lang="zh-CN" altLang="zh-CN" sz="1800" dirty="0" smtClean="0"/>
              <a:t>、进场材料应验收产品名称、品种规格、技术质量指标等与设计要求、技术标准和合同约定要求的符合性，核验数量及外观质量，核查相关证照、包装标志（或产品标牌）、产品标识（表面标志）及其标示的企业名称、产品名称、品种规格、质量等级等内容的一致性。</a:t>
            </a:r>
          </a:p>
          <a:p>
            <a:pPr fontAlgn="ctr"/>
            <a:r>
              <a:rPr lang="en-US" altLang="zh-CN" sz="1800" dirty="0" smtClean="0"/>
              <a:t>2.2</a:t>
            </a:r>
            <a:r>
              <a:rPr lang="zh-CN" altLang="zh-CN" sz="1800" dirty="0" smtClean="0"/>
              <a:t>、质量保证书必须字迹清楚并具有质量保证书编号、生产企业名称、用户单位名称、产品出厂检验指标（包括检验项目、标准指标值、实测值）以及生产企业地址、联系电话等内容</a:t>
            </a:r>
            <a:r>
              <a:rPr lang="zh-CN" altLang="zh-CN" sz="1800" dirty="0" smtClean="0"/>
              <a:t>。</a:t>
            </a:r>
            <a:endParaRPr lang="en-US" altLang="zh-CN" sz="1800" dirty="0" smtClean="0"/>
          </a:p>
          <a:p>
            <a:pPr fontAlgn="ctr"/>
            <a:r>
              <a:rPr lang="en-US" altLang="zh-CN" sz="1800" dirty="0" smtClean="0"/>
              <a:t> </a:t>
            </a:r>
            <a:r>
              <a:rPr lang="en-US" altLang="zh-CN" sz="1800" dirty="0" smtClean="0"/>
              <a:t>        </a:t>
            </a:r>
            <a:r>
              <a:rPr lang="zh-CN" altLang="zh-CN" sz="1800" dirty="0" smtClean="0"/>
              <a:t>质量保证</a:t>
            </a:r>
            <a:r>
              <a:rPr lang="zh-CN" altLang="zh-CN" sz="1800" dirty="0" smtClean="0"/>
              <a:t>书应加盖生产单位公章或检验专用章。材料使用现场的产品质量保证书应当是原件，复印件必须注明买受人名称、供应数量、原件保存单位，有供货单位公章、责任人签名、送货日期及联系方式。</a:t>
            </a:r>
          </a:p>
          <a:p>
            <a:pPr fontAlgn="ctr"/>
            <a:r>
              <a:rPr lang="en-US" altLang="zh-CN" sz="1800" dirty="0" smtClean="0"/>
              <a:t>2.3</a:t>
            </a:r>
            <a:r>
              <a:rPr lang="zh-CN" altLang="zh-CN" sz="1800" dirty="0" smtClean="0"/>
              <a:t>、材料属于备案管理范畴的，应按照《关于明确上海市住宅修缮工程材料备案要求的通知》（沪修缮质检［</a:t>
            </a:r>
            <a:r>
              <a:rPr lang="en-US" altLang="zh-CN" sz="1800" dirty="0" smtClean="0"/>
              <a:t>2014</a:t>
            </a:r>
            <a:r>
              <a:rPr lang="zh-CN" altLang="zh-CN" sz="1800" dirty="0" smtClean="0"/>
              <a:t>］</a:t>
            </a:r>
            <a:r>
              <a:rPr lang="en-US" altLang="zh-CN" sz="1800" dirty="0" smtClean="0"/>
              <a:t>3</a:t>
            </a:r>
            <a:r>
              <a:rPr lang="zh-CN" altLang="zh-CN" sz="1800" dirty="0" smtClean="0"/>
              <a:t>号）的要求实施，凡应当取得但未取得备案证明的材料，不得用于本市住宅修缮工程。</a:t>
            </a:r>
            <a:endParaRPr lang="zh-CN" altLang="zh-CN" sz="1800" dirty="0"/>
          </a:p>
        </p:txBody>
      </p:sp>
      <p:sp>
        <p:nvSpPr>
          <p:cNvPr id="5" name="标题 1"/>
          <p:cNvSpPr txBox="1">
            <a:spLocks/>
          </p:cNvSpPr>
          <p:nvPr/>
        </p:nvSpPr>
        <p:spPr>
          <a:xfrm>
            <a:off x="0" y="274638"/>
            <a:ext cx="9144000" cy="1143000"/>
          </a:xfrm>
          <a:prstGeom prst="rect">
            <a:avLst/>
          </a:prstGeom>
        </p:spPr>
        <p:txBody>
          <a:bodyPr vert="horz"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altLang="zh-CN" sz="3600" dirty="0" smtClean="0">
                <a:solidFill>
                  <a:schemeClr val="tx2"/>
                </a:solidFill>
                <a:latin typeface="黑体" pitchFamily="49" charset="-122"/>
                <a:ea typeface="黑体" pitchFamily="49" charset="-122"/>
                <a:cs typeface="+mj-cs"/>
              </a:rPr>
              <a:t>2</a:t>
            </a:r>
            <a:r>
              <a:rPr lang="zh-CN" altLang="en-US" sz="3600" dirty="0" smtClean="0">
                <a:solidFill>
                  <a:schemeClr val="tx2"/>
                </a:solidFill>
                <a:latin typeface="黑体" pitchFamily="49" charset="-122"/>
                <a:ea typeface="黑体" pitchFamily="49" charset="-122"/>
                <a:cs typeface="+mj-cs"/>
              </a:rPr>
              <a:t>、验收要求</a:t>
            </a:r>
            <a:endParaRPr kumimoji="0" lang="zh-CN" altLang="en-US" sz="3600" b="0" i="0" u="none" strike="noStrike" kern="1200" cap="none" spc="0" normalizeH="0" baseline="0" noProof="0" dirty="0">
              <a:ln>
                <a:noFill/>
              </a:ln>
              <a:solidFill>
                <a:schemeClr val="tx2"/>
              </a:solidFill>
              <a:effectLst/>
              <a:uLnTx/>
              <a:uFillTx/>
              <a:latin typeface="黑体" pitchFamily="49" charset="-122"/>
              <a:ea typeface="黑体" pitchFamily="49" charset="-122"/>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type="body" orient="vert" idx="4294967295"/>
          </p:nvPr>
        </p:nvSpPr>
        <p:spPr>
          <a:xfrm>
            <a:off x="323528" y="1484784"/>
            <a:ext cx="8496944" cy="4165923"/>
          </a:xfrm>
        </p:spPr>
        <p:txBody>
          <a:bodyPr>
            <a:noAutofit/>
          </a:bodyPr>
          <a:lstStyle/>
          <a:p>
            <a:pPr fontAlgn="ctr"/>
            <a:r>
              <a:rPr lang="en-US" altLang="zh-CN" sz="2000" dirty="0" smtClean="0"/>
              <a:t>         </a:t>
            </a:r>
            <a:r>
              <a:rPr lang="zh-CN" altLang="zh-CN" sz="2000" dirty="0" smtClean="0"/>
              <a:t>材料质量检测应按照《关于明确上海市住宅修缮工程材料见证取样范围的通知》（沪修缮质检［</a:t>
            </a:r>
            <a:r>
              <a:rPr lang="en-US" altLang="zh-CN" sz="2000" dirty="0" smtClean="0"/>
              <a:t>2014</a:t>
            </a:r>
            <a:r>
              <a:rPr lang="zh-CN" altLang="zh-CN" sz="2000" dirty="0" smtClean="0"/>
              <a:t>］</a:t>
            </a:r>
            <a:r>
              <a:rPr lang="en-US" altLang="zh-CN" sz="2000" dirty="0" smtClean="0"/>
              <a:t>2</a:t>
            </a:r>
            <a:r>
              <a:rPr lang="zh-CN" altLang="zh-CN" sz="2000" dirty="0" smtClean="0"/>
              <a:t>号）的要求实施，需要进行质量检测的材料，施工单位取样人员应在实施单位或监理单位见证人员的见证下，按照设计要求、施工技术标准和合同约定，对进场材料进行见证取样。取样人员和见证人员应持证上岗，共同参与材料取样、样品封存和送检工作，并对所取样的代表性和真实性负责</a:t>
            </a:r>
            <a:r>
              <a:rPr lang="zh-CN" altLang="zh-CN" sz="2000" dirty="0" smtClean="0"/>
              <a:t>。</a:t>
            </a:r>
            <a:endParaRPr lang="en-US" altLang="zh-CN" sz="2000" dirty="0" smtClean="0"/>
          </a:p>
          <a:p>
            <a:pPr fontAlgn="ctr"/>
            <a:r>
              <a:rPr lang="en-US" altLang="zh-CN" sz="2000" dirty="0" smtClean="0"/>
              <a:t> </a:t>
            </a:r>
            <a:r>
              <a:rPr lang="en-US" altLang="zh-CN" sz="2000" dirty="0" smtClean="0"/>
              <a:t>        </a:t>
            </a:r>
            <a:r>
              <a:rPr lang="zh-CN" altLang="zh-CN" sz="2000" dirty="0" smtClean="0"/>
              <a:t>本</a:t>
            </a:r>
            <a:r>
              <a:rPr lang="zh-CN" altLang="zh-CN" sz="2000" dirty="0" smtClean="0"/>
              <a:t>市住宅修缮工程见证取样复试推行见证单位、施工单位和供应单位三方确认制度。</a:t>
            </a:r>
          </a:p>
        </p:txBody>
      </p:sp>
      <p:sp>
        <p:nvSpPr>
          <p:cNvPr id="5" name="标题 1"/>
          <p:cNvSpPr txBox="1">
            <a:spLocks/>
          </p:cNvSpPr>
          <p:nvPr/>
        </p:nvSpPr>
        <p:spPr>
          <a:xfrm>
            <a:off x="0" y="274638"/>
            <a:ext cx="9144000" cy="1143000"/>
          </a:xfrm>
          <a:prstGeom prst="rect">
            <a:avLst/>
          </a:prstGeom>
        </p:spPr>
        <p:txBody>
          <a:bodyPr vert="horz"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zh-CN" sz="3600" b="0" i="0" u="none" strike="noStrike" kern="1200" cap="none" spc="0" normalizeH="0" baseline="0" noProof="0" dirty="0" smtClean="0">
                <a:ln>
                  <a:noFill/>
                </a:ln>
                <a:solidFill>
                  <a:schemeClr val="tx2"/>
                </a:solidFill>
                <a:effectLst/>
                <a:uLnTx/>
                <a:uFillTx/>
                <a:latin typeface="黑体" pitchFamily="49" charset="-122"/>
                <a:ea typeface="黑体" pitchFamily="49" charset="-122"/>
                <a:cs typeface="+mj-cs"/>
              </a:rPr>
              <a:t>3</a:t>
            </a:r>
            <a:r>
              <a:rPr kumimoji="0" lang="zh-CN" altLang="en-US" sz="3600" b="0" i="0" u="none" strike="noStrike" kern="1200" cap="none" spc="0" normalizeH="0" baseline="0" noProof="0" dirty="0" smtClean="0">
                <a:ln>
                  <a:noFill/>
                </a:ln>
                <a:solidFill>
                  <a:schemeClr val="tx2"/>
                </a:solidFill>
                <a:effectLst/>
                <a:uLnTx/>
                <a:uFillTx/>
                <a:latin typeface="黑体" pitchFamily="49" charset="-122"/>
                <a:ea typeface="黑体" pitchFamily="49" charset="-122"/>
                <a:cs typeface="+mj-cs"/>
              </a:rPr>
              <a:t>、材料检测</a:t>
            </a:r>
            <a:endParaRPr kumimoji="0" lang="zh-CN" altLang="en-US" sz="3600" b="0" i="0" u="none" strike="noStrike" kern="1200" cap="none" spc="0" normalizeH="0" baseline="0" noProof="0" dirty="0">
              <a:ln>
                <a:noFill/>
              </a:ln>
              <a:solidFill>
                <a:schemeClr val="tx2"/>
              </a:solidFill>
              <a:effectLst/>
              <a:uLnTx/>
              <a:uFillTx/>
              <a:latin typeface="黑体" pitchFamily="49" charset="-122"/>
              <a:ea typeface="黑体" pitchFamily="49" charset="-122"/>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type="body" orient="vert" idx="4294967295"/>
          </p:nvPr>
        </p:nvSpPr>
        <p:spPr>
          <a:xfrm>
            <a:off x="323528" y="1484784"/>
            <a:ext cx="8496944" cy="4165923"/>
          </a:xfrm>
        </p:spPr>
        <p:txBody>
          <a:bodyPr>
            <a:noAutofit/>
          </a:bodyPr>
          <a:lstStyle/>
          <a:p>
            <a:pPr fontAlgn="ctr"/>
            <a:r>
              <a:rPr lang="en-US" altLang="zh-CN" sz="2000" dirty="0" smtClean="0"/>
              <a:t>         </a:t>
            </a:r>
            <a:r>
              <a:rPr lang="zh-CN" altLang="zh-CN" sz="2000" dirty="0" smtClean="0"/>
              <a:t>施工单位应当建立修缮工程材料进场验证制度，严格核验相关的《生产许可证》、建材备案件、《中国国家强制性产品认证证书》、符合有关规定的产品质量保证书、有效期内的产品检测报告等供现场备查的证明文件和资料，应当按规定对进场的修缮工程材料严格复试把关，并做好修缮工程材料综合台帐</a:t>
            </a:r>
            <a:r>
              <a:rPr lang="zh-CN" altLang="zh-CN" sz="2000" dirty="0" smtClean="0"/>
              <a:t>。</a:t>
            </a:r>
            <a:endParaRPr lang="en-US" altLang="zh-CN" sz="2000" dirty="0" smtClean="0"/>
          </a:p>
          <a:p>
            <a:pPr fontAlgn="ctr"/>
            <a:r>
              <a:rPr lang="en-US" altLang="zh-CN" sz="2000" dirty="0" smtClean="0"/>
              <a:t> </a:t>
            </a:r>
            <a:r>
              <a:rPr lang="en-US" altLang="zh-CN" sz="2000" dirty="0" smtClean="0"/>
              <a:t>        </a:t>
            </a:r>
            <a:r>
              <a:rPr lang="zh-CN" altLang="zh-CN" sz="2000" dirty="0" smtClean="0"/>
              <a:t>为此</a:t>
            </a:r>
            <a:r>
              <a:rPr lang="zh-CN" altLang="zh-CN" sz="2000" dirty="0" smtClean="0"/>
              <a:t>，施工单位应当建立</a:t>
            </a:r>
            <a:r>
              <a:rPr lang="zh-CN" altLang="zh-CN" sz="2000" dirty="0" smtClean="0"/>
              <a:t>《修缮工程材料采购验收检验使用综合台帐</a:t>
            </a:r>
            <a:r>
              <a:rPr lang="en-US" altLang="zh-CN" sz="2000" dirty="0" smtClean="0"/>
              <a:t>》</a:t>
            </a:r>
            <a:r>
              <a:rPr lang="zh-CN" altLang="zh-CN" sz="2000" dirty="0" smtClean="0"/>
              <a:t>，</a:t>
            </a:r>
            <a:r>
              <a:rPr lang="zh-CN" altLang="zh-CN" sz="2000" dirty="0" smtClean="0"/>
              <a:t>并将建筑材料采购、进场验收、质量检测、使用等环节的工作在《综合台帐》中予以记录</a:t>
            </a:r>
            <a:r>
              <a:rPr lang="zh-CN" altLang="zh-CN" sz="2000" dirty="0" smtClean="0"/>
              <a:t>。</a:t>
            </a:r>
            <a:endParaRPr lang="zh-CN" altLang="zh-CN" sz="2000" dirty="0"/>
          </a:p>
        </p:txBody>
      </p:sp>
      <p:sp>
        <p:nvSpPr>
          <p:cNvPr id="5" name="标题 1"/>
          <p:cNvSpPr txBox="1">
            <a:spLocks/>
          </p:cNvSpPr>
          <p:nvPr/>
        </p:nvSpPr>
        <p:spPr>
          <a:xfrm>
            <a:off x="0" y="274638"/>
            <a:ext cx="9144000" cy="1143000"/>
          </a:xfrm>
          <a:prstGeom prst="rect">
            <a:avLst/>
          </a:prstGeom>
        </p:spPr>
        <p:txBody>
          <a:bodyPr vert="horz"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zh-CN" sz="3600" b="0" i="0" u="none" strike="noStrike" kern="1200" cap="none" spc="0" normalizeH="0" baseline="0" noProof="0" dirty="0" smtClean="0">
                <a:ln>
                  <a:noFill/>
                </a:ln>
                <a:solidFill>
                  <a:schemeClr val="tx2"/>
                </a:solidFill>
                <a:effectLst/>
                <a:uLnTx/>
                <a:uFillTx/>
                <a:latin typeface="黑体" pitchFamily="49" charset="-122"/>
                <a:ea typeface="黑体" pitchFamily="49" charset="-122"/>
                <a:cs typeface="+mj-cs"/>
              </a:rPr>
              <a:t>4</a:t>
            </a:r>
            <a:r>
              <a:rPr kumimoji="0" lang="zh-CN" altLang="en-US" sz="3600" b="0" i="0" u="none" strike="noStrike" kern="1200" cap="none" spc="0" normalizeH="0" baseline="0" noProof="0" dirty="0" smtClean="0">
                <a:ln>
                  <a:noFill/>
                </a:ln>
                <a:solidFill>
                  <a:schemeClr val="tx2"/>
                </a:solidFill>
                <a:effectLst/>
                <a:uLnTx/>
                <a:uFillTx/>
                <a:latin typeface="黑体" pitchFamily="49" charset="-122"/>
                <a:ea typeface="黑体" pitchFamily="49" charset="-122"/>
                <a:cs typeface="+mj-cs"/>
              </a:rPr>
              <a:t>、材料台账</a:t>
            </a:r>
            <a:endParaRPr kumimoji="0" lang="zh-CN" altLang="en-US" sz="3600" b="0" i="0" u="none" strike="noStrike" kern="1200" cap="none" spc="0" normalizeH="0" baseline="0" noProof="0" dirty="0">
              <a:ln>
                <a:noFill/>
              </a:ln>
              <a:solidFill>
                <a:schemeClr val="tx2"/>
              </a:solidFill>
              <a:effectLst/>
              <a:uLnTx/>
              <a:uFillTx/>
              <a:latin typeface="黑体" pitchFamily="49" charset="-122"/>
              <a:ea typeface="黑体" pitchFamily="49" charset="-122"/>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428597" y="714364"/>
          <a:ext cx="8358244" cy="5373742"/>
        </p:xfrm>
        <a:graphic>
          <a:graphicData uri="http://schemas.openxmlformats.org/drawingml/2006/table">
            <a:tbl>
              <a:tblPr/>
              <a:tblGrid>
                <a:gridCol w="547085"/>
                <a:gridCol w="547085"/>
                <a:gridCol w="455904"/>
                <a:gridCol w="830760"/>
                <a:gridCol w="547085"/>
                <a:gridCol w="653463"/>
                <a:gridCol w="547085"/>
                <a:gridCol w="547085"/>
                <a:gridCol w="547085"/>
                <a:gridCol w="587609"/>
                <a:gridCol w="597741"/>
                <a:gridCol w="597741"/>
                <a:gridCol w="547085"/>
                <a:gridCol w="455904"/>
                <a:gridCol w="349527"/>
              </a:tblGrid>
              <a:tr h="197208">
                <a:tc gridSpan="15">
                  <a:txBody>
                    <a:bodyPr/>
                    <a:lstStyle/>
                    <a:p>
                      <a:pPr algn="ctr" fontAlgn="ctr"/>
                      <a:r>
                        <a:rPr lang="zh-CN" altLang="zh-CN" sz="1600" dirty="0" smtClean="0"/>
                        <a:t>修缮工程材料采购验收检验使用综合台帐</a:t>
                      </a:r>
                      <a:endParaRPr lang="zh-CN" altLang="en-US" sz="1600" b="0" i="0" u="none" strike="noStrike" dirty="0">
                        <a:solidFill>
                          <a:srgbClr val="000000"/>
                        </a:solidFill>
                        <a:latin typeface="宋体"/>
                      </a:endParaRPr>
                    </a:p>
                  </a:txBody>
                  <a:tcPr marL="5795" marR="5795" marT="5795" marB="0" anchor="ctr">
                    <a:lnL>
                      <a:noFill/>
                    </a:lnL>
                    <a:lnR>
                      <a:noFill/>
                    </a:lnR>
                    <a:lnT>
                      <a:noFill/>
                    </a:lnT>
                    <a:lnB>
                      <a:noFill/>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89497">
                <a:tc gridSpan="2">
                  <a:txBody>
                    <a:bodyPr/>
                    <a:lstStyle/>
                    <a:p>
                      <a:pPr algn="l" fontAlgn="ctr"/>
                      <a:r>
                        <a:rPr lang="zh-CN" altLang="en-US" sz="1600" b="0" i="0" u="none" strike="noStrike" dirty="0">
                          <a:solidFill>
                            <a:srgbClr val="000000"/>
                          </a:solidFill>
                          <a:latin typeface="宋体"/>
                        </a:rPr>
                        <a:t>工程名称：</a:t>
                      </a:r>
                    </a:p>
                  </a:txBody>
                  <a:tcPr marL="5795" marR="5795" marT="5795" marB="0" anchor="ctr">
                    <a:lnL>
                      <a:noFill/>
                    </a:lnL>
                    <a:lnR>
                      <a:noFill/>
                    </a:lnR>
                    <a:lnT>
                      <a:noFill/>
                    </a:lnT>
                    <a:lnB>
                      <a:noFill/>
                    </a:lnB>
                  </a:tcPr>
                </a:tc>
                <a:tc hMerge="1">
                  <a:txBody>
                    <a:bodyPr/>
                    <a:lstStyle/>
                    <a:p>
                      <a:endParaRPr lang="zh-CN" altLang="en-US"/>
                    </a:p>
                  </a:txBody>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dirty="0">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r>
              <a:tr h="189497">
                <a:tc gridSpan="2">
                  <a:txBody>
                    <a:bodyPr/>
                    <a:lstStyle/>
                    <a:p>
                      <a:pPr algn="l" fontAlgn="ctr"/>
                      <a:r>
                        <a:rPr lang="zh-CN" altLang="en-US" sz="1600" b="0" i="0" u="none" strike="noStrike" dirty="0">
                          <a:solidFill>
                            <a:srgbClr val="000000"/>
                          </a:solidFill>
                          <a:latin typeface="宋体"/>
                        </a:rPr>
                        <a:t>施工单位：</a:t>
                      </a: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algn="ctr" fontAlgn="ctr"/>
                      <a:endParaRPr lang="zh-CN" altLang="en-US" sz="1600" b="0" i="0" u="none" strike="noStrike" dirty="0">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a:solidFill>
                            <a:srgbClr val="000000"/>
                          </a:solidFill>
                          <a:latin typeface="宋体"/>
                        </a:rPr>
                        <a:t>第</a:t>
                      </a:r>
                      <a:r>
                        <a:rPr lang="zh-CN" altLang="en-US" sz="1600" b="0" i="0" u="sng" strike="noStrike">
                          <a:solidFill>
                            <a:srgbClr val="000000"/>
                          </a:solidFill>
                          <a:latin typeface="宋体"/>
                        </a:rPr>
                        <a:t> </a:t>
                      </a:r>
                      <a:r>
                        <a:rPr lang="zh-CN" altLang="en-US" sz="1600" b="0" i="0" u="none" strike="noStrike">
                          <a:solidFill>
                            <a:srgbClr val="000000"/>
                          </a:solidFill>
                          <a:latin typeface="宋体"/>
                        </a:rPr>
                        <a:t>页</a:t>
                      </a: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r>
              <a:tr h="285727">
                <a:tc rowSpan="2">
                  <a:txBody>
                    <a:bodyPr/>
                    <a:lstStyle/>
                    <a:p>
                      <a:pPr algn="ctr" fontAlgn="ctr"/>
                      <a:r>
                        <a:rPr lang="zh-CN" altLang="en-US" sz="1600" b="0" i="0" u="none" strike="noStrike">
                          <a:solidFill>
                            <a:srgbClr val="000000"/>
                          </a:solidFill>
                          <a:latin typeface="宋体"/>
                        </a:rPr>
                        <a:t>序号</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zh-CN" altLang="en-US" sz="1600" b="0" i="0" u="none" strike="noStrike">
                          <a:solidFill>
                            <a:srgbClr val="000000"/>
                          </a:solidFill>
                          <a:latin typeface="宋体"/>
                        </a:rPr>
                        <a:t>材料名称</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zh-CN" altLang="en-US" sz="1600" b="0" i="0" u="none" strike="noStrike" dirty="0">
                          <a:solidFill>
                            <a:srgbClr val="000000"/>
                          </a:solidFill>
                          <a:latin typeface="宋体"/>
                        </a:rPr>
                        <a:t>产品品种</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zh-CN" altLang="en-US" sz="1600" b="0" i="0" u="none" strike="noStrike" dirty="0">
                          <a:solidFill>
                            <a:srgbClr val="000000"/>
                          </a:solidFill>
                          <a:latin typeface="宋体"/>
                        </a:rPr>
                        <a:t>生产厂家</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zh-CN" altLang="en-US" sz="1600" b="0" i="0" u="none" strike="noStrike" dirty="0">
                          <a:solidFill>
                            <a:srgbClr val="000000"/>
                          </a:solidFill>
                          <a:latin typeface="宋体"/>
                        </a:rPr>
                        <a:t>供应单位</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zh-CN" altLang="en-US" sz="1600" b="0" i="0" u="none" strike="noStrike" dirty="0">
                          <a:solidFill>
                            <a:srgbClr val="000000"/>
                          </a:solidFill>
                          <a:latin typeface="宋体"/>
                        </a:rPr>
                        <a:t>进场日期</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zh-CN" altLang="en-US" sz="1600" b="0" i="0" u="none" strike="noStrike" dirty="0">
                          <a:solidFill>
                            <a:srgbClr val="000000"/>
                          </a:solidFill>
                          <a:latin typeface="宋体"/>
                        </a:rPr>
                        <a:t>使用部位</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zh-CN" altLang="en-US" sz="1600" b="0" i="0" u="none" strike="noStrike">
                          <a:solidFill>
                            <a:srgbClr val="000000"/>
                          </a:solidFill>
                          <a:latin typeface="宋体"/>
                        </a:rPr>
                        <a:t>施工现场检查</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gridSpan="3">
                  <a:txBody>
                    <a:bodyPr/>
                    <a:lstStyle/>
                    <a:p>
                      <a:pPr algn="ctr" fontAlgn="ctr"/>
                      <a:r>
                        <a:rPr lang="zh-CN" altLang="en-US" sz="1600" b="0" i="0" u="none" strike="noStrike">
                          <a:solidFill>
                            <a:srgbClr val="000000"/>
                          </a:solidFill>
                          <a:latin typeface="宋体"/>
                        </a:rPr>
                        <a:t>检测单位检测</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rowSpan="2">
                  <a:txBody>
                    <a:bodyPr/>
                    <a:lstStyle/>
                    <a:p>
                      <a:pPr algn="ctr" fontAlgn="ctr"/>
                      <a:r>
                        <a:rPr lang="zh-CN" altLang="en-US" sz="1600" b="0" i="0" u="none" strike="noStrike">
                          <a:solidFill>
                            <a:srgbClr val="000000"/>
                          </a:solidFill>
                          <a:latin typeface="宋体"/>
                        </a:rPr>
                        <a:t>监理核查情况</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zh-CN" altLang="en-US" sz="1600" b="0" i="0" u="none" strike="noStrike">
                          <a:solidFill>
                            <a:srgbClr val="000000"/>
                          </a:solidFill>
                          <a:latin typeface="宋体"/>
                        </a:rPr>
                        <a:t>备注</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8965">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fontAlgn="ctr"/>
                      <a:r>
                        <a:rPr lang="zh-CN" altLang="en-US" sz="1600" b="0" i="0" u="none" strike="noStrike" dirty="0">
                          <a:solidFill>
                            <a:srgbClr val="000000"/>
                          </a:solidFill>
                          <a:latin typeface="宋体"/>
                        </a:rPr>
                        <a:t>本批原材料进场数量</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dirty="0">
                          <a:solidFill>
                            <a:srgbClr val="000000"/>
                          </a:solidFill>
                          <a:latin typeface="宋体"/>
                        </a:rPr>
                        <a:t>是否有出厂合格证</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dirty="0">
                          <a:solidFill>
                            <a:srgbClr val="000000"/>
                          </a:solidFill>
                          <a:latin typeface="宋体"/>
                        </a:rPr>
                        <a:t>外观质量检查</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dirty="0">
                          <a:solidFill>
                            <a:srgbClr val="000000"/>
                          </a:solidFill>
                          <a:latin typeface="宋体"/>
                        </a:rPr>
                        <a:t>原材料检验日期</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dirty="0">
                          <a:solidFill>
                            <a:srgbClr val="000000"/>
                          </a:solidFill>
                          <a:latin typeface="宋体"/>
                        </a:rPr>
                        <a:t>检验报告编号</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dirty="0">
                          <a:solidFill>
                            <a:srgbClr val="000000"/>
                          </a:solidFill>
                          <a:latin typeface="宋体"/>
                        </a:rPr>
                        <a:t>检验结果</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r>
              <a:tr h="574055">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4055">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4055">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4055">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4055">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428597" y="714364"/>
          <a:ext cx="8358245" cy="5129902"/>
        </p:xfrm>
        <a:graphic>
          <a:graphicData uri="http://schemas.openxmlformats.org/drawingml/2006/table">
            <a:tbl>
              <a:tblPr/>
              <a:tblGrid>
                <a:gridCol w="457290"/>
                <a:gridCol w="457290"/>
                <a:gridCol w="381074"/>
                <a:gridCol w="485735"/>
                <a:gridCol w="445347"/>
                <a:gridCol w="381727"/>
                <a:gridCol w="508969"/>
                <a:gridCol w="445347"/>
                <a:gridCol w="802649"/>
                <a:gridCol w="457290"/>
                <a:gridCol w="457290"/>
                <a:gridCol w="457290"/>
                <a:gridCol w="491163"/>
                <a:gridCol w="499631"/>
                <a:gridCol w="499631"/>
                <a:gridCol w="457290"/>
                <a:gridCol w="381074"/>
                <a:gridCol w="292158"/>
              </a:tblGrid>
              <a:tr h="197208">
                <a:tc gridSpan="18">
                  <a:txBody>
                    <a:bodyPr/>
                    <a:lstStyle/>
                    <a:p>
                      <a:pPr algn="ctr" fontAlgn="ctr"/>
                      <a:r>
                        <a:rPr lang="zh-CN" altLang="en-US" sz="1600" b="0" i="0" u="none" strike="noStrike" dirty="0" smtClean="0">
                          <a:solidFill>
                            <a:srgbClr val="000000"/>
                          </a:solidFill>
                          <a:latin typeface="宋体"/>
                        </a:rPr>
                        <a:t>修缮工程材料</a:t>
                      </a:r>
                      <a:r>
                        <a:rPr lang="zh-CN" altLang="zh-CN" sz="1600" dirty="0" smtClean="0"/>
                        <a:t>采购验收检验使用</a:t>
                      </a:r>
                      <a:r>
                        <a:rPr lang="zh-CN" altLang="en-US" sz="1600" b="0" i="0" u="none" strike="noStrike" dirty="0" smtClean="0">
                          <a:solidFill>
                            <a:srgbClr val="000000"/>
                          </a:solidFill>
                          <a:latin typeface="宋体"/>
                        </a:rPr>
                        <a:t>监理监督台账</a:t>
                      </a:r>
                      <a:endParaRPr lang="zh-CN" altLang="en-US" sz="1600" b="0" i="0" u="none" strike="noStrike" dirty="0">
                        <a:solidFill>
                          <a:srgbClr val="000000"/>
                        </a:solidFill>
                        <a:latin typeface="宋体"/>
                      </a:endParaRPr>
                    </a:p>
                  </a:txBody>
                  <a:tcPr marL="5795" marR="5795" marT="5795" marB="0" anchor="ctr">
                    <a:lnL>
                      <a:noFill/>
                    </a:lnL>
                    <a:lnR>
                      <a:noFill/>
                    </a:lnR>
                    <a:lnT>
                      <a:noFill/>
                    </a:lnT>
                    <a:lnB>
                      <a:noFill/>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89497">
                <a:tc gridSpan="2">
                  <a:txBody>
                    <a:bodyPr/>
                    <a:lstStyle/>
                    <a:p>
                      <a:pPr algn="l" fontAlgn="ctr"/>
                      <a:r>
                        <a:rPr lang="zh-CN" altLang="en-US" sz="1600" b="0" i="0" u="none" strike="noStrike" dirty="0">
                          <a:solidFill>
                            <a:srgbClr val="000000"/>
                          </a:solidFill>
                          <a:latin typeface="宋体"/>
                        </a:rPr>
                        <a:t>工程名称：</a:t>
                      </a:r>
                    </a:p>
                  </a:txBody>
                  <a:tcPr marL="5795" marR="5795" marT="5795" marB="0" anchor="ctr">
                    <a:lnL>
                      <a:noFill/>
                    </a:lnL>
                    <a:lnR>
                      <a:noFill/>
                    </a:lnR>
                    <a:lnT>
                      <a:noFill/>
                    </a:lnT>
                    <a:lnB>
                      <a:noFill/>
                    </a:lnB>
                  </a:tcPr>
                </a:tc>
                <a:tc hMerge="1">
                  <a:txBody>
                    <a:bodyPr/>
                    <a:lstStyle/>
                    <a:p>
                      <a:endParaRPr lang="zh-CN" altLang="en-US"/>
                    </a:p>
                  </a:txBody>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dirty="0">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dirty="0">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dirty="0">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a:noFill/>
                    </a:lnB>
                  </a:tcPr>
                </a:tc>
              </a:tr>
              <a:tr h="189497">
                <a:tc gridSpan="2">
                  <a:txBody>
                    <a:bodyPr/>
                    <a:lstStyle/>
                    <a:p>
                      <a:pPr algn="l" fontAlgn="ctr"/>
                      <a:r>
                        <a:rPr lang="zh-CN" altLang="en-US" sz="1600" b="0" i="0" u="none" strike="noStrike" dirty="0">
                          <a:solidFill>
                            <a:srgbClr val="000000"/>
                          </a:solidFill>
                          <a:latin typeface="宋体"/>
                        </a:rPr>
                        <a:t>施工单位：</a:t>
                      </a: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algn="ctr" fontAlgn="ctr"/>
                      <a:endParaRPr lang="zh-CN" altLang="en-US" sz="1600" b="0" i="0" u="none" strike="noStrike" dirty="0">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zh-CN" altLang="en-US" sz="1600" b="0" i="0" u="none" strike="noStrike">
                        <a:solidFill>
                          <a:srgbClr val="000000"/>
                        </a:solidFill>
                        <a:latin typeface="宋体"/>
                      </a:endParaRP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dirty="0">
                          <a:solidFill>
                            <a:srgbClr val="000000"/>
                          </a:solidFill>
                          <a:latin typeface="宋体"/>
                        </a:rPr>
                        <a:t>第</a:t>
                      </a:r>
                      <a:r>
                        <a:rPr lang="zh-CN" altLang="en-US" sz="1600" b="0" i="0" u="sng" strike="noStrike" dirty="0">
                          <a:solidFill>
                            <a:srgbClr val="000000"/>
                          </a:solidFill>
                          <a:latin typeface="宋体"/>
                        </a:rPr>
                        <a:t> </a:t>
                      </a:r>
                      <a:r>
                        <a:rPr lang="zh-CN" altLang="en-US" sz="1600" b="0" i="0" u="none" strike="noStrike" dirty="0">
                          <a:solidFill>
                            <a:srgbClr val="000000"/>
                          </a:solidFill>
                          <a:latin typeface="宋体"/>
                        </a:rPr>
                        <a:t>页</a:t>
                      </a:r>
                    </a:p>
                  </a:txBody>
                  <a:tcPr marL="5795" marR="5795" marT="5795" marB="0" anchor="ctr">
                    <a:lnL>
                      <a:noFill/>
                    </a:lnL>
                    <a:lnR>
                      <a:noFill/>
                    </a:lnR>
                    <a:lnT>
                      <a:noFill/>
                    </a:lnT>
                    <a:lnB w="6350" cap="flat" cmpd="sng" algn="ctr">
                      <a:solidFill>
                        <a:srgbClr val="000000"/>
                      </a:solidFill>
                      <a:prstDash val="solid"/>
                      <a:round/>
                      <a:headEnd type="none" w="med" len="med"/>
                      <a:tailEnd type="none" w="med" len="med"/>
                    </a:lnB>
                  </a:tcPr>
                </a:tc>
              </a:tr>
              <a:tr h="285727">
                <a:tc rowSpan="2">
                  <a:txBody>
                    <a:bodyPr/>
                    <a:lstStyle/>
                    <a:p>
                      <a:pPr algn="ctr" fontAlgn="ctr"/>
                      <a:r>
                        <a:rPr lang="zh-CN" altLang="en-US" sz="1600" b="0" i="0" u="none" strike="noStrike">
                          <a:solidFill>
                            <a:srgbClr val="000000"/>
                          </a:solidFill>
                          <a:latin typeface="宋体"/>
                        </a:rPr>
                        <a:t>序号</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zh-CN" altLang="en-US" sz="1600" b="0" i="0" u="none" strike="noStrike">
                          <a:solidFill>
                            <a:srgbClr val="000000"/>
                          </a:solidFill>
                          <a:latin typeface="宋体"/>
                        </a:rPr>
                        <a:t>材料名称</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zh-CN" altLang="en-US" sz="1600" b="0" i="0" u="none" strike="noStrike" dirty="0">
                          <a:solidFill>
                            <a:srgbClr val="000000"/>
                          </a:solidFill>
                          <a:latin typeface="宋体"/>
                        </a:rPr>
                        <a:t>产品品种</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zh-CN" altLang="en-US" sz="1600" b="0" i="0" u="none" strike="noStrike" dirty="0">
                          <a:solidFill>
                            <a:srgbClr val="000000"/>
                          </a:solidFill>
                          <a:latin typeface="宋体"/>
                        </a:rPr>
                        <a:t>生产厂家</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zh-CN" altLang="en-US" sz="1600" b="0" i="0" u="none" strike="noStrike" dirty="0">
                          <a:solidFill>
                            <a:srgbClr val="000000"/>
                          </a:solidFill>
                          <a:latin typeface="宋体"/>
                        </a:rPr>
                        <a:t>供应单位</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zh-CN" altLang="en-US" sz="1600" b="0" i="0" u="none" strike="noStrike" dirty="0">
                          <a:solidFill>
                            <a:srgbClr val="000000"/>
                          </a:solidFill>
                          <a:latin typeface="宋体"/>
                        </a:rPr>
                        <a:t>进场日期</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algn="ctr" rtl="0" eaLnBrk="1" fontAlgn="ctr" latinLnBrk="0" hangingPunct="1"/>
                      <a:r>
                        <a:rPr kumimoji="0" lang="zh-CN" altLang="en-US" sz="1600" b="0" i="0" u="none" strike="noStrike" kern="1200" dirty="0" smtClean="0">
                          <a:solidFill>
                            <a:srgbClr val="000000"/>
                          </a:solidFill>
                          <a:latin typeface="宋体"/>
                          <a:ea typeface="+mn-ea"/>
                          <a:cs typeface="+mn-cs"/>
                        </a:rPr>
                        <a:t>材料报审表签认日期</a:t>
                      </a:r>
                      <a:endParaRPr kumimoji="0" lang="zh-CN" altLang="en-US" sz="1600" b="0" i="0" u="none" strike="noStrike" kern="1200" dirty="0">
                        <a:solidFill>
                          <a:srgbClr val="000000"/>
                        </a:solidFill>
                        <a:latin typeface="宋体"/>
                        <a:ea typeface="+mn-ea"/>
                        <a:cs typeface="+mn-cs"/>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0" lang="zh-CN" altLang="en-US" sz="1600" b="0" i="0" u="none" strike="noStrike" kern="1200" dirty="0" smtClean="0">
                          <a:solidFill>
                            <a:srgbClr val="000000"/>
                          </a:solidFill>
                          <a:latin typeface="宋体"/>
                          <a:ea typeface="+mn-ea"/>
                          <a:cs typeface="+mn-cs"/>
                        </a:rPr>
                        <a:t>使用部位</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kumimoji="0" lang="zh-CN" altLang="en-US" sz="1600" b="0" i="0" u="none" strike="noStrike" kern="1200" dirty="0" smtClean="0">
                          <a:solidFill>
                            <a:srgbClr val="000000"/>
                          </a:solidFill>
                          <a:latin typeface="宋体"/>
                          <a:ea typeface="+mn-ea"/>
                          <a:cs typeface="+mn-cs"/>
                        </a:rPr>
                        <a:t>施工现场监督</a:t>
                      </a:r>
                      <a:endParaRPr kumimoji="0" lang="zh-CN" altLang="en-US" sz="1600" b="0" i="0" u="none" strike="noStrike" kern="1200" dirty="0">
                        <a:solidFill>
                          <a:srgbClr val="000000"/>
                        </a:solidFill>
                        <a:latin typeface="宋体"/>
                        <a:ea typeface="+mn-ea"/>
                        <a:cs typeface="+mn-cs"/>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3">
                  <a:txBody>
                    <a:bodyPr/>
                    <a:lstStyle/>
                    <a:p>
                      <a:pPr algn="ctr" fontAlgn="ctr"/>
                      <a:r>
                        <a:rPr kumimoji="0" lang="zh-CN" altLang="en-US" sz="1800" kern="1200" dirty="0" smtClean="0">
                          <a:solidFill>
                            <a:schemeClr val="tx1"/>
                          </a:solidFill>
                          <a:latin typeface="+mn-lt"/>
                          <a:ea typeface="+mn-ea"/>
                          <a:cs typeface="+mn-cs"/>
                        </a:rPr>
                        <a:t>质 量 检 测</a:t>
                      </a:r>
                      <a:endParaRPr kumimoji="0" lang="zh-CN" altLang="en-US" sz="1600" b="0" i="0" u="none" strike="noStrike" kern="1200" dirty="0">
                        <a:solidFill>
                          <a:srgbClr val="000000"/>
                        </a:solidFill>
                        <a:latin typeface="宋体"/>
                        <a:ea typeface="+mn-ea"/>
                        <a:cs typeface="+mn-cs"/>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rowSpan="2">
                  <a:txBody>
                    <a:bodyPr/>
                    <a:lstStyle/>
                    <a:p>
                      <a:r>
                        <a:rPr kumimoji="0" lang="zh-CN" altLang="en-US" sz="1600" b="0" i="0" u="none" strike="noStrike" kern="1200" dirty="0" smtClean="0">
                          <a:solidFill>
                            <a:srgbClr val="000000"/>
                          </a:solidFill>
                          <a:latin typeface="宋体"/>
                          <a:ea typeface="+mn-ea"/>
                          <a:cs typeface="+mn-cs"/>
                        </a:rPr>
                        <a:t>监理</a:t>
                      </a:r>
                    </a:p>
                    <a:p>
                      <a:r>
                        <a:rPr kumimoji="0" lang="zh-CN" altLang="en-US" sz="1600" b="0" i="0" u="none" strike="noStrike" kern="1200" dirty="0" smtClean="0">
                          <a:solidFill>
                            <a:srgbClr val="000000"/>
                          </a:solidFill>
                          <a:latin typeface="宋体"/>
                          <a:ea typeface="+mn-ea"/>
                          <a:cs typeface="+mn-cs"/>
                        </a:rPr>
                        <a:t>签名</a:t>
                      </a:r>
                      <a:endParaRPr kumimoji="0" lang="zh-CN" altLang="en-US" sz="1600" b="0" i="0" u="none" strike="noStrike" kern="1200" dirty="0">
                        <a:solidFill>
                          <a:srgbClr val="000000"/>
                        </a:solidFill>
                        <a:latin typeface="宋体"/>
                        <a:ea typeface="+mn-ea"/>
                        <a:cs typeface="+mn-cs"/>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kumimoji="0" lang="zh-CN" altLang="en-US" sz="1600" b="0" i="0" u="none" strike="noStrike" kern="1200" dirty="0">
                          <a:solidFill>
                            <a:srgbClr val="000000"/>
                          </a:solidFill>
                          <a:latin typeface="宋体"/>
                          <a:ea typeface="+mn-ea"/>
                          <a:cs typeface="+mn-cs"/>
                        </a:rPr>
                        <a:t>备注</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8965">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algn="ctr" rtl="0" eaLnBrk="1" fontAlgn="ctr" latinLnBrk="0" hangingPunct="1"/>
                      <a:r>
                        <a:rPr kumimoji="0" lang="zh-CN" altLang="en-US" sz="1600" b="0" i="0" u="none" strike="noStrike" kern="1200" dirty="0" smtClean="0">
                          <a:solidFill>
                            <a:srgbClr val="000000"/>
                          </a:solidFill>
                          <a:latin typeface="宋体"/>
                          <a:ea typeface="+mn-ea"/>
                          <a:cs typeface="+mn-cs"/>
                        </a:rPr>
                        <a:t>送货单编号</a:t>
                      </a:r>
                      <a:endParaRPr kumimoji="0" lang="zh-CN" altLang="en-US" sz="1600" b="0" i="0" u="none" strike="noStrike" kern="1200" dirty="0">
                        <a:solidFill>
                          <a:srgbClr val="000000"/>
                        </a:solidFill>
                        <a:latin typeface="宋体"/>
                        <a:ea typeface="+mn-ea"/>
                        <a:cs typeface="+mn-cs"/>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rtl="0" eaLnBrk="1" fontAlgn="ctr" latinLnBrk="0" hangingPunct="1"/>
                      <a:r>
                        <a:rPr kumimoji="0" lang="zh-CN" altLang="en-US" sz="1600" b="0" i="0" u="none" strike="noStrike" kern="1200" dirty="0" smtClean="0">
                          <a:solidFill>
                            <a:srgbClr val="000000"/>
                          </a:solidFill>
                          <a:latin typeface="宋体"/>
                          <a:ea typeface="+mn-ea"/>
                          <a:cs typeface="+mn-cs"/>
                        </a:rPr>
                        <a:t>验收</a:t>
                      </a:r>
                      <a:r>
                        <a:rPr kumimoji="0" lang="en-US" altLang="en-US" sz="1600" b="0" i="0" u="none" strike="noStrike" kern="1200" dirty="0" smtClean="0">
                          <a:solidFill>
                            <a:srgbClr val="000000"/>
                          </a:solidFill>
                          <a:latin typeface="宋体"/>
                          <a:ea typeface="+mn-ea"/>
                          <a:cs typeface="+mn-cs"/>
                        </a:rPr>
                        <a:t/>
                      </a:r>
                      <a:br>
                        <a:rPr kumimoji="0" lang="en-US" altLang="en-US" sz="1600" b="0" i="0" u="none" strike="noStrike" kern="1200" dirty="0" smtClean="0">
                          <a:solidFill>
                            <a:srgbClr val="000000"/>
                          </a:solidFill>
                          <a:latin typeface="宋体"/>
                          <a:ea typeface="+mn-ea"/>
                          <a:cs typeface="+mn-cs"/>
                        </a:rPr>
                      </a:br>
                      <a:r>
                        <a:rPr kumimoji="0" lang="zh-CN" altLang="en-US" sz="1600" b="0" i="0" u="none" strike="noStrike" kern="1200" dirty="0" smtClean="0">
                          <a:solidFill>
                            <a:srgbClr val="000000"/>
                          </a:solidFill>
                          <a:latin typeface="宋体"/>
                          <a:ea typeface="+mn-ea"/>
                          <a:cs typeface="+mn-cs"/>
                        </a:rPr>
                        <a:t>数量</a:t>
                      </a:r>
                      <a:endParaRPr kumimoji="0" lang="zh-CN" altLang="en-US" sz="1600" b="0" i="0" u="none" strike="noStrike" kern="1200" dirty="0">
                        <a:solidFill>
                          <a:srgbClr val="000000"/>
                        </a:solidFill>
                        <a:latin typeface="宋体"/>
                        <a:ea typeface="+mn-ea"/>
                        <a:cs typeface="+mn-cs"/>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rtl="0" eaLnBrk="1" fontAlgn="ctr" latinLnBrk="0" hangingPunct="1"/>
                      <a:r>
                        <a:rPr kumimoji="0" lang="zh-CN" altLang="en-US" sz="1600" b="0" i="0" u="none" strike="noStrike" kern="1200" dirty="0" smtClean="0">
                          <a:solidFill>
                            <a:srgbClr val="000000"/>
                          </a:solidFill>
                          <a:latin typeface="宋体"/>
                          <a:ea typeface="+mn-ea"/>
                          <a:cs typeface="+mn-cs"/>
                        </a:rPr>
                        <a:t>备案证</a:t>
                      </a:r>
                    </a:p>
                    <a:p>
                      <a:pPr marL="0" algn="ctr" rtl="0" eaLnBrk="1" fontAlgn="ctr" latinLnBrk="0" hangingPunct="1"/>
                      <a:r>
                        <a:rPr kumimoji="0" lang="zh-CN" altLang="en-US" sz="1600" b="0" i="0" u="none" strike="noStrike" kern="1200" dirty="0" smtClean="0">
                          <a:solidFill>
                            <a:srgbClr val="000000"/>
                          </a:solidFill>
                          <a:latin typeface="宋体"/>
                          <a:ea typeface="+mn-ea"/>
                          <a:cs typeface="+mn-cs"/>
                        </a:rPr>
                        <a:t>（证号）</a:t>
                      </a:r>
                      <a:endParaRPr kumimoji="0" lang="zh-CN" altLang="en-US" sz="1600" b="0" i="0" u="none" strike="noStrike" kern="1200" dirty="0">
                        <a:solidFill>
                          <a:srgbClr val="000000"/>
                        </a:solidFill>
                        <a:latin typeface="宋体"/>
                        <a:ea typeface="+mn-ea"/>
                        <a:cs typeface="+mn-cs"/>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rtl="0" eaLnBrk="1" fontAlgn="ctr" latinLnBrk="0" hangingPunct="1"/>
                      <a:r>
                        <a:rPr kumimoji="0" lang="zh-CN" altLang="en-US" sz="1600" b="0" i="0" u="none" strike="noStrike" kern="1200" dirty="0" smtClean="0">
                          <a:solidFill>
                            <a:srgbClr val="000000"/>
                          </a:solidFill>
                          <a:latin typeface="宋体"/>
                          <a:ea typeface="+mn-ea"/>
                          <a:cs typeface="+mn-cs"/>
                        </a:rPr>
                        <a:t>质保书编号</a:t>
                      </a:r>
                      <a:endParaRPr kumimoji="0" lang="zh-CN" altLang="en-US" sz="1600" b="0" i="0" u="none" strike="noStrike" kern="1200" dirty="0">
                        <a:solidFill>
                          <a:srgbClr val="000000"/>
                        </a:solidFill>
                        <a:latin typeface="宋体"/>
                        <a:ea typeface="+mn-ea"/>
                        <a:cs typeface="+mn-cs"/>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rtl="0" eaLnBrk="1" fontAlgn="ctr" latinLnBrk="0" hangingPunct="1"/>
                      <a:r>
                        <a:rPr kumimoji="0" lang="zh-CN" altLang="en-US" sz="1600" b="0" i="0" u="none" strike="noStrike" kern="1200" dirty="0" smtClean="0">
                          <a:solidFill>
                            <a:srgbClr val="000000"/>
                          </a:solidFill>
                          <a:latin typeface="宋体"/>
                          <a:ea typeface="+mn-ea"/>
                          <a:cs typeface="+mn-cs"/>
                        </a:rPr>
                        <a:t>外观质量状况</a:t>
                      </a:r>
                      <a:endParaRPr kumimoji="0" lang="zh-CN" altLang="en-US" sz="1600" b="0" i="0" u="none" strike="noStrike" kern="1200" dirty="0">
                        <a:solidFill>
                          <a:srgbClr val="000000"/>
                        </a:solidFill>
                        <a:latin typeface="宋体"/>
                        <a:ea typeface="+mn-ea"/>
                        <a:cs typeface="+mn-cs"/>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rtl="0" eaLnBrk="1" fontAlgn="ctr" latinLnBrk="0" hangingPunct="1"/>
                      <a:r>
                        <a:rPr kumimoji="0" lang="zh-CN" altLang="en-US" sz="1600" b="0" i="0" u="none" strike="noStrike" kern="1200" dirty="0" smtClean="0">
                          <a:solidFill>
                            <a:srgbClr val="000000"/>
                          </a:solidFill>
                          <a:latin typeface="宋体"/>
                          <a:ea typeface="+mn-ea"/>
                          <a:cs typeface="+mn-cs"/>
                        </a:rPr>
                        <a:t>材料检验日期</a:t>
                      </a:r>
                      <a:endParaRPr kumimoji="0" lang="zh-CN" altLang="en-US" sz="1600" b="0" i="0" u="none" strike="noStrike" kern="1200" dirty="0">
                        <a:solidFill>
                          <a:srgbClr val="000000"/>
                        </a:solidFill>
                        <a:latin typeface="宋体"/>
                        <a:ea typeface="+mn-ea"/>
                        <a:cs typeface="+mn-cs"/>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0" lang="zh-CN" altLang="en-US" sz="1600" b="0" i="0" u="none" strike="noStrike" kern="1200" dirty="0" smtClean="0">
                          <a:solidFill>
                            <a:srgbClr val="000000"/>
                          </a:solidFill>
                          <a:latin typeface="宋体"/>
                          <a:ea typeface="+mn-ea"/>
                          <a:cs typeface="+mn-cs"/>
                        </a:rPr>
                        <a:t>检验报告编号</a:t>
                      </a:r>
                      <a:endParaRPr kumimoji="0" lang="zh-CN" altLang="en-US" sz="1600" b="0" i="0" u="none" strike="noStrike" kern="1200" dirty="0">
                        <a:solidFill>
                          <a:srgbClr val="000000"/>
                        </a:solidFill>
                        <a:latin typeface="宋体"/>
                        <a:ea typeface="+mn-ea"/>
                        <a:cs typeface="+mn-cs"/>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0" lang="zh-CN" altLang="en-US" sz="1600" b="0" i="0" u="none" strike="noStrike" kern="1200" dirty="0" smtClean="0">
                          <a:solidFill>
                            <a:srgbClr val="000000"/>
                          </a:solidFill>
                          <a:latin typeface="宋体"/>
                          <a:ea typeface="+mn-ea"/>
                          <a:cs typeface="+mn-cs"/>
                        </a:rPr>
                        <a:t>材料检测结果</a:t>
                      </a:r>
                      <a:endParaRPr kumimoji="0" lang="zh-CN" altLang="en-US" sz="1600" b="0" i="0" u="none" strike="noStrike" kern="1200" dirty="0">
                        <a:solidFill>
                          <a:srgbClr val="000000"/>
                        </a:solidFill>
                        <a:latin typeface="宋体"/>
                        <a:ea typeface="+mn-ea"/>
                        <a:cs typeface="+mn-cs"/>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r>
              <a:tr h="574055">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zh-CN" altLang="en-US" sz="700" b="0" i="0" u="none" strike="noStrike">
                        <a:solidFill>
                          <a:srgbClr val="000000"/>
                        </a:solidFill>
                        <a:latin typeface="宋体"/>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zh-CN" altLang="en-US" sz="700" b="0" i="0" u="none" strike="noStrike">
                        <a:solidFill>
                          <a:srgbClr val="000000"/>
                        </a:solidFill>
                        <a:latin typeface="宋体"/>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zh-CN" altLang="en-US" sz="700" b="0" i="0" u="none" strike="noStrike">
                        <a:solidFill>
                          <a:srgbClr val="000000"/>
                        </a:solidFill>
                        <a:latin typeface="宋体"/>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4055">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zh-CN" altLang="en-US" sz="700" b="0" i="0" u="none" strike="noStrike">
                        <a:solidFill>
                          <a:srgbClr val="000000"/>
                        </a:solidFill>
                        <a:latin typeface="宋体"/>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zh-CN" altLang="en-US" sz="700" b="0" i="0" u="none" strike="noStrike">
                        <a:solidFill>
                          <a:srgbClr val="000000"/>
                        </a:solidFill>
                        <a:latin typeface="宋体"/>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zh-CN" altLang="en-US" sz="700" b="0" i="0" u="none" strike="noStrike">
                        <a:solidFill>
                          <a:srgbClr val="000000"/>
                        </a:solidFill>
                        <a:latin typeface="宋体"/>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4055">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zh-CN" altLang="en-US" sz="700" b="0" i="0" u="none" strike="noStrike">
                        <a:solidFill>
                          <a:srgbClr val="000000"/>
                        </a:solidFill>
                        <a:latin typeface="宋体"/>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zh-CN" altLang="en-US" sz="700" b="0" i="0" u="none" strike="noStrike">
                        <a:solidFill>
                          <a:srgbClr val="000000"/>
                        </a:solidFill>
                        <a:latin typeface="宋体"/>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zh-CN" altLang="en-US" sz="700" b="0" i="0" u="none" strike="noStrike">
                        <a:solidFill>
                          <a:srgbClr val="000000"/>
                        </a:solidFill>
                        <a:latin typeface="宋体"/>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4055">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zh-CN" altLang="en-US" sz="700" b="0" i="0" u="none" strike="noStrike">
                        <a:solidFill>
                          <a:srgbClr val="000000"/>
                        </a:solidFill>
                        <a:latin typeface="宋体"/>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zh-CN" altLang="en-US" sz="700" b="0" i="0" u="none" strike="noStrike">
                        <a:solidFill>
                          <a:srgbClr val="000000"/>
                        </a:solidFill>
                        <a:latin typeface="宋体"/>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zh-CN" altLang="en-US" sz="700" b="0" i="0" u="none" strike="noStrike">
                        <a:solidFill>
                          <a:srgbClr val="000000"/>
                        </a:solidFill>
                        <a:latin typeface="宋体"/>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4055">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zh-CN" altLang="en-US" sz="700" b="0" i="0" u="none" strike="noStrike" dirty="0">
                        <a:solidFill>
                          <a:srgbClr val="000000"/>
                        </a:solidFill>
                        <a:latin typeface="宋体"/>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zh-CN" altLang="en-US" sz="700" b="0" i="0" u="none" strike="noStrike" dirty="0">
                        <a:solidFill>
                          <a:srgbClr val="000000"/>
                        </a:solidFill>
                        <a:latin typeface="宋体"/>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zh-CN" altLang="en-US" sz="700" b="0" i="0" u="none" strike="noStrike" dirty="0">
                        <a:solidFill>
                          <a:srgbClr val="000000"/>
                        </a:solidFill>
                        <a:latin typeface="宋体"/>
                      </a:endParaRP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700" b="0" i="0" u="none" strike="noStrike" dirty="0">
                          <a:solidFill>
                            <a:srgbClr val="000000"/>
                          </a:solidFill>
                          <a:latin typeface="宋体"/>
                        </a:rPr>
                        <a:t>　</a:t>
                      </a:r>
                    </a:p>
                  </a:txBody>
                  <a:tcPr marL="5795" marR="5795" marT="57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格 7"/>
          <p:cNvGraphicFramePr>
            <a:graphicFrameLocks noGrp="1"/>
          </p:cNvGraphicFramePr>
          <p:nvPr/>
        </p:nvGraphicFramePr>
        <p:xfrm>
          <a:off x="500034" y="1214422"/>
          <a:ext cx="8072498" cy="4857783"/>
        </p:xfrm>
        <a:graphic>
          <a:graphicData uri="http://schemas.openxmlformats.org/drawingml/2006/table">
            <a:tbl>
              <a:tblPr/>
              <a:tblGrid>
                <a:gridCol w="576607"/>
                <a:gridCol w="576607"/>
                <a:gridCol w="576607"/>
                <a:gridCol w="576607"/>
                <a:gridCol w="576607"/>
                <a:gridCol w="576607"/>
                <a:gridCol w="576607"/>
                <a:gridCol w="576607"/>
                <a:gridCol w="576607"/>
                <a:gridCol w="576607"/>
                <a:gridCol w="576607"/>
                <a:gridCol w="576607"/>
                <a:gridCol w="576607"/>
                <a:gridCol w="576607"/>
              </a:tblGrid>
              <a:tr h="382465">
                <a:tc gridSpan="14">
                  <a:txBody>
                    <a:bodyPr/>
                    <a:lstStyle/>
                    <a:p>
                      <a:pPr algn="ctr" fontAlgn="ctr"/>
                      <a:r>
                        <a:rPr lang="zh-CN" altLang="en-US" sz="1600" b="0" i="0" u="none" strike="noStrike" dirty="0" smtClean="0">
                          <a:solidFill>
                            <a:srgbClr val="000000"/>
                          </a:solidFill>
                          <a:latin typeface="宋体"/>
                        </a:rPr>
                        <a:t>修缮工程材料见证取样复试台帐</a:t>
                      </a:r>
                      <a:endParaRPr lang="zh-CN" altLang="en-US" sz="1600" b="0" i="0" u="none" strike="noStrike" dirty="0">
                        <a:solidFill>
                          <a:srgbClr val="000000"/>
                        </a:solidFill>
                        <a:latin typeface="宋体"/>
                      </a:endParaRPr>
                    </a:p>
                  </a:txBody>
                  <a:tcPr marL="6048" marR="6048" marT="6048" marB="0" anchor="ctr">
                    <a:lnL>
                      <a:noFill/>
                    </a:lnL>
                    <a:lnR>
                      <a:noFill/>
                    </a:lnR>
                    <a:lnT>
                      <a:noFill/>
                    </a:lnT>
                    <a:lnB>
                      <a:noFill/>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528670">
                <a:tc gridSpan="14">
                  <a:txBody>
                    <a:bodyPr/>
                    <a:lstStyle/>
                    <a:p>
                      <a:pPr algn="ctr" fontAlgn="ctr"/>
                      <a:r>
                        <a:rPr lang="zh-CN" altLang="en-US" sz="1600" b="0" i="0" u="none" strike="noStrike" dirty="0">
                          <a:solidFill>
                            <a:srgbClr val="000000"/>
                          </a:solidFill>
                          <a:latin typeface="宋体"/>
                        </a:rPr>
                        <a:t>项目名称：                                       监理单位：      </a:t>
                      </a:r>
                      <a:br>
                        <a:rPr lang="zh-CN" altLang="en-US" sz="1600" b="0" i="0" u="none" strike="noStrike" dirty="0">
                          <a:solidFill>
                            <a:srgbClr val="000000"/>
                          </a:solidFill>
                          <a:latin typeface="宋体"/>
                        </a:rPr>
                      </a:br>
                      <a:endParaRPr lang="zh-CN" altLang="en-US" sz="1600" b="0" i="0" u="none" strike="noStrike" dirty="0">
                        <a:solidFill>
                          <a:srgbClr val="000000"/>
                        </a:solidFill>
                        <a:latin typeface="宋体"/>
                      </a:endParaRPr>
                    </a:p>
                  </a:txBody>
                  <a:tcPr marL="6048" marR="6048" marT="6048" marB="0" anchor="ctr">
                    <a:lnL>
                      <a:noFill/>
                    </a:lnL>
                    <a:lnR>
                      <a:noFill/>
                    </a:lnR>
                    <a:lnT>
                      <a:noFill/>
                    </a:lnT>
                    <a:lnB w="190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050864">
                <a:tc>
                  <a:txBody>
                    <a:bodyPr/>
                    <a:lstStyle/>
                    <a:p>
                      <a:pPr algn="ctr" fontAlgn="ctr"/>
                      <a:r>
                        <a:rPr lang="zh-CN" altLang="en-US" sz="1600" b="0" i="0" u="none" strike="noStrike" dirty="0">
                          <a:solidFill>
                            <a:srgbClr val="000000"/>
                          </a:solidFill>
                          <a:latin typeface="宋体"/>
                        </a:rPr>
                        <a:t>序号</a:t>
                      </a:r>
                    </a:p>
                  </a:txBody>
                  <a:tcPr marL="6048" marR="6048" marT="6048"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a:solidFill>
                            <a:srgbClr val="000000"/>
                          </a:solidFill>
                          <a:latin typeface="宋体"/>
                        </a:rPr>
                        <a:t>材料名称</a:t>
                      </a:r>
                    </a:p>
                  </a:txBody>
                  <a:tcPr marL="6048" marR="6048" marT="60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a:solidFill>
                            <a:srgbClr val="000000"/>
                          </a:solidFill>
                          <a:latin typeface="宋体"/>
                        </a:rPr>
                        <a:t>生产企业</a:t>
                      </a:r>
                    </a:p>
                  </a:txBody>
                  <a:tcPr marL="6048" marR="6048" marT="60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dirty="0">
                          <a:solidFill>
                            <a:srgbClr val="000000"/>
                          </a:solidFill>
                          <a:latin typeface="宋体"/>
                        </a:rPr>
                        <a:t>进货日期</a:t>
                      </a:r>
                    </a:p>
                  </a:txBody>
                  <a:tcPr marL="6048" marR="6048" marT="60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dirty="0">
                          <a:solidFill>
                            <a:srgbClr val="000000"/>
                          </a:solidFill>
                          <a:latin typeface="宋体"/>
                        </a:rPr>
                        <a:t>规格</a:t>
                      </a:r>
                    </a:p>
                  </a:txBody>
                  <a:tcPr marL="6048" marR="6048" marT="60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dirty="0">
                          <a:solidFill>
                            <a:srgbClr val="000000"/>
                          </a:solidFill>
                          <a:latin typeface="宋体"/>
                        </a:rPr>
                        <a:t>数量</a:t>
                      </a:r>
                    </a:p>
                  </a:txBody>
                  <a:tcPr marL="6048" marR="6048" marT="60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dirty="0">
                          <a:solidFill>
                            <a:srgbClr val="000000"/>
                          </a:solidFill>
                          <a:latin typeface="宋体"/>
                        </a:rPr>
                        <a:t>取样数量</a:t>
                      </a:r>
                    </a:p>
                  </a:txBody>
                  <a:tcPr marL="6048" marR="6048" marT="60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dirty="0">
                          <a:solidFill>
                            <a:srgbClr val="000000"/>
                          </a:solidFill>
                          <a:latin typeface="宋体"/>
                        </a:rPr>
                        <a:t>识别标识</a:t>
                      </a:r>
                    </a:p>
                  </a:txBody>
                  <a:tcPr marL="6048" marR="6048" marT="60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dirty="0">
                          <a:solidFill>
                            <a:srgbClr val="000000"/>
                          </a:solidFill>
                          <a:latin typeface="宋体"/>
                        </a:rPr>
                        <a:t>取样日期</a:t>
                      </a:r>
                    </a:p>
                  </a:txBody>
                  <a:tcPr marL="6048" marR="6048" marT="60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a:solidFill>
                            <a:srgbClr val="000000"/>
                          </a:solidFill>
                          <a:latin typeface="宋体"/>
                        </a:rPr>
                        <a:t>试验委托单编号</a:t>
                      </a:r>
                    </a:p>
                  </a:txBody>
                  <a:tcPr marL="6048" marR="6048" marT="60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a:solidFill>
                            <a:srgbClr val="000000"/>
                          </a:solidFill>
                          <a:latin typeface="宋体"/>
                        </a:rPr>
                        <a:t>签发日期</a:t>
                      </a:r>
                    </a:p>
                  </a:txBody>
                  <a:tcPr marL="6048" marR="6048" marT="60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a:solidFill>
                            <a:srgbClr val="000000"/>
                          </a:solidFill>
                          <a:latin typeface="宋体"/>
                        </a:rPr>
                        <a:t>试验报告编号</a:t>
                      </a:r>
                    </a:p>
                  </a:txBody>
                  <a:tcPr marL="6048" marR="6048" marT="60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a:solidFill>
                            <a:srgbClr val="000000"/>
                          </a:solidFill>
                          <a:latin typeface="宋体"/>
                        </a:rPr>
                        <a:t>试验报告日期</a:t>
                      </a:r>
                    </a:p>
                  </a:txBody>
                  <a:tcPr marL="6048" marR="6048" marT="60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a:solidFill>
                            <a:srgbClr val="000000"/>
                          </a:solidFill>
                          <a:latin typeface="宋体"/>
                        </a:rPr>
                        <a:t>备注</a:t>
                      </a:r>
                    </a:p>
                  </a:txBody>
                  <a:tcPr marL="6048" marR="6048" marT="6048"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973">
                <a:tc>
                  <a:txBody>
                    <a:bodyPr/>
                    <a:lstStyle/>
                    <a:p>
                      <a:pPr algn="ctr" fontAlgn="t"/>
                      <a:r>
                        <a:rPr lang="en-US" sz="800" b="0" i="0" u="none" strike="noStrike">
                          <a:solidFill>
                            <a:srgbClr val="000000"/>
                          </a:solidFill>
                          <a:latin typeface="宋体"/>
                        </a:rPr>
                        <a:t>　</a:t>
                      </a:r>
                    </a:p>
                  </a:txBody>
                  <a:tcPr marL="6048" marR="6048" marT="6048"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latin typeface="宋体"/>
                        </a:rPr>
                        <a:t>　</a:t>
                      </a:r>
                    </a:p>
                  </a:txBody>
                  <a:tcPr marL="6048" marR="6048" marT="60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宋体"/>
                        </a:rPr>
                        <a:t>　</a:t>
                      </a:r>
                    </a:p>
                  </a:txBody>
                  <a:tcPr marL="6048" marR="6048" marT="60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宋体"/>
                        </a:rPr>
                        <a:t>　</a:t>
                      </a:r>
                    </a:p>
                  </a:txBody>
                  <a:tcPr marL="6048" marR="6048" marT="60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宋体"/>
                        </a:rPr>
                        <a:t>　</a:t>
                      </a:r>
                    </a:p>
                  </a:txBody>
                  <a:tcPr marL="6048" marR="6048" marT="60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宋体"/>
                        </a:rPr>
                        <a:t>　</a:t>
                      </a:r>
                    </a:p>
                  </a:txBody>
                  <a:tcPr marL="6048" marR="6048" marT="6048"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973">
                <a:tc>
                  <a:txBody>
                    <a:bodyPr/>
                    <a:lstStyle/>
                    <a:p>
                      <a:pPr algn="ctr" fontAlgn="t"/>
                      <a:r>
                        <a:rPr lang="en-US" sz="800" b="0" i="0" u="none" strike="noStrike">
                          <a:solidFill>
                            <a:srgbClr val="000000"/>
                          </a:solidFill>
                          <a:latin typeface="宋体"/>
                        </a:rPr>
                        <a:t>　</a:t>
                      </a:r>
                    </a:p>
                  </a:txBody>
                  <a:tcPr marL="6048" marR="6048" marT="6048"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973">
                <a:tc>
                  <a:txBody>
                    <a:bodyPr/>
                    <a:lstStyle/>
                    <a:p>
                      <a:pPr algn="ctr" fontAlgn="t"/>
                      <a:r>
                        <a:rPr lang="en-US" sz="800" b="0" i="0" u="none" strike="noStrike">
                          <a:solidFill>
                            <a:srgbClr val="000000"/>
                          </a:solidFill>
                          <a:latin typeface="宋体"/>
                        </a:rPr>
                        <a:t>　</a:t>
                      </a:r>
                    </a:p>
                  </a:txBody>
                  <a:tcPr marL="6048" marR="6048" marT="6048"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973">
                <a:tc>
                  <a:txBody>
                    <a:bodyPr/>
                    <a:lstStyle/>
                    <a:p>
                      <a:pPr algn="ctr" fontAlgn="t"/>
                      <a:r>
                        <a:rPr lang="en-US" sz="800" b="0" i="0" u="none" strike="noStrike">
                          <a:solidFill>
                            <a:srgbClr val="000000"/>
                          </a:solidFill>
                          <a:latin typeface="宋体"/>
                        </a:rPr>
                        <a:t>　</a:t>
                      </a:r>
                    </a:p>
                  </a:txBody>
                  <a:tcPr marL="6048" marR="6048" marT="6048"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973">
                <a:tc>
                  <a:txBody>
                    <a:bodyPr/>
                    <a:lstStyle/>
                    <a:p>
                      <a:pPr algn="ctr" fontAlgn="t"/>
                      <a:r>
                        <a:rPr lang="en-US" sz="800" b="0" i="0" u="none" strike="noStrike">
                          <a:solidFill>
                            <a:srgbClr val="000000"/>
                          </a:solidFill>
                          <a:latin typeface="宋体"/>
                        </a:rPr>
                        <a:t>　</a:t>
                      </a:r>
                    </a:p>
                  </a:txBody>
                  <a:tcPr marL="6048" marR="6048" marT="6048"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973">
                <a:tc>
                  <a:txBody>
                    <a:bodyPr/>
                    <a:lstStyle/>
                    <a:p>
                      <a:pPr algn="ctr" fontAlgn="t"/>
                      <a:r>
                        <a:rPr lang="en-US" sz="800" b="0" i="0" u="none" strike="noStrike">
                          <a:solidFill>
                            <a:srgbClr val="000000"/>
                          </a:solidFill>
                          <a:latin typeface="宋体"/>
                        </a:rPr>
                        <a:t>　</a:t>
                      </a:r>
                    </a:p>
                  </a:txBody>
                  <a:tcPr marL="6048" marR="6048" marT="6048"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973">
                <a:tc>
                  <a:txBody>
                    <a:bodyPr/>
                    <a:lstStyle/>
                    <a:p>
                      <a:pPr algn="ctr" fontAlgn="t"/>
                      <a:r>
                        <a:rPr lang="en-US" sz="800" b="0" i="0" u="none" strike="noStrike">
                          <a:solidFill>
                            <a:srgbClr val="000000"/>
                          </a:solidFill>
                          <a:latin typeface="宋体"/>
                        </a:rPr>
                        <a:t>　</a:t>
                      </a:r>
                    </a:p>
                  </a:txBody>
                  <a:tcPr marL="6048" marR="6048" marT="6048"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973">
                <a:tc>
                  <a:txBody>
                    <a:bodyPr/>
                    <a:lstStyle/>
                    <a:p>
                      <a:pPr algn="ctr" fontAlgn="t"/>
                      <a:r>
                        <a:rPr lang="en-US" sz="800" b="0" i="0" u="none" strike="noStrike">
                          <a:solidFill>
                            <a:srgbClr val="000000"/>
                          </a:solidFill>
                          <a:latin typeface="宋体"/>
                        </a:rPr>
                        <a:t>　</a:t>
                      </a:r>
                    </a:p>
                  </a:txBody>
                  <a:tcPr marL="6048" marR="6048" marT="6048"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宋体"/>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楷体_GB2312"/>
                        </a:rPr>
                        <a:t>　</a:t>
                      </a:r>
                    </a:p>
                  </a:txBody>
                  <a:tcPr marL="6048" marR="6048" marT="6048"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type="body" orient="vert" idx="4294967295"/>
          </p:nvPr>
        </p:nvSpPr>
        <p:spPr>
          <a:xfrm>
            <a:off x="323528" y="1484784"/>
            <a:ext cx="8496944" cy="4165923"/>
          </a:xfrm>
        </p:spPr>
        <p:txBody>
          <a:bodyPr>
            <a:noAutofit/>
          </a:bodyPr>
          <a:lstStyle/>
          <a:p>
            <a:pPr fontAlgn="ctr"/>
            <a:r>
              <a:rPr lang="zh-CN" altLang="en-US" sz="2000" dirty="0" smtClean="0"/>
              <a:t>          施工现场堆放的建筑材料应注明“合格”、“不合格”、“在检”、“待检”等产品质量状态，注明该建材生产企业名称、品种规格、进场日期及数量等内容，并以醒目标识标明，工地应由专人负责建筑材料收货和发料。</a:t>
            </a:r>
            <a:endParaRPr lang="zh-CN" altLang="zh-CN" sz="2000" dirty="0"/>
          </a:p>
        </p:txBody>
      </p:sp>
      <p:sp>
        <p:nvSpPr>
          <p:cNvPr id="5" name="标题 1"/>
          <p:cNvSpPr txBox="1">
            <a:spLocks/>
          </p:cNvSpPr>
          <p:nvPr/>
        </p:nvSpPr>
        <p:spPr>
          <a:xfrm>
            <a:off x="0" y="274638"/>
            <a:ext cx="9144000" cy="1143000"/>
          </a:xfrm>
          <a:prstGeom prst="rect">
            <a:avLst/>
          </a:prstGeom>
        </p:spPr>
        <p:txBody>
          <a:bodyPr vert="horz"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zh-CN" sz="3600" b="0" i="0" u="none" strike="noStrike" kern="1200" cap="none" spc="0" normalizeH="0" baseline="0" noProof="0" dirty="0" smtClean="0">
                <a:ln>
                  <a:noFill/>
                </a:ln>
                <a:solidFill>
                  <a:schemeClr val="tx2"/>
                </a:solidFill>
                <a:effectLst/>
                <a:uLnTx/>
                <a:uFillTx/>
                <a:latin typeface="黑体" pitchFamily="49" charset="-122"/>
                <a:ea typeface="黑体" pitchFamily="49" charset="-122"/>
                <a:cs typeface="+mj-cs"/>
              </a:rPr>
              <a:t>5</a:t>
            </a:r>
            <a:r>
              <a:rPr kumimoji="0" lang="zh-CN" altLang="en-US" sz="3600" b="0" i="0" u="none" strike="noStrike" kern="1200" cap="none" spc="0" normalizeH="0" baseline="0" noProof="0" dirty="0" smtClean="0">
                <a:ln>
                  <a:noFill/>
                </a:ln>
                <a:solidFill>
                  <a:schemeClr val="tx2"/>
                </a:solidFill>
                <a:effectLst/>
                <a:uLnTx/>
                <a:uFillTx/>
                <a:latin typeface="黑体" pitchFamily="49" charset="-122"/>
                <a:ea typeface="黑体" pitchFamily="49" charset="-122"/>
                <a:cs typeface="+mj-cs"/>
              </a:rPr>
              <a:t>、外场堆放</a:t>
            </a:r>
            <a:endParaRPr kumimoji="0" lang="zh-CN" altLang="en-US" sz="3600" b="0" i="0" u="none" strike="noStrike" kern="1200" cap="none" spc="0" normalizeH="0" baseline="0" noProof="0" dirty="0">
              <a:ln>
                <a:noFill/>
              </a:ln>
              <a:solidFill>
                <a:schemeClr val="tx2"/>
              </a:solidFill>
              <a:effectLst/>
              <a:uLnTx/>
              <a:uFillTx/>
              <a:latin typeface="黑体" pitchFamily="49" charset="-122"/>
              <a:ea typeface="黑体" pitchFamily="49" charset="-122"/>
              <a:cs typeface="+mj-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格 6"/>
          <p:cNvGraphicFramePr>
            <a:graphicFrameLocks noGrp="1"/>
          </p:cNvGraphicFramePr>
          <p:nvPr/>
        </p:nvGraphicFramePr>
        <p:xfrm>
          <a:off x="785786" y="1071546"/>
          <a:ext cx="7643866" cy="4974918"/>
        </p:xfrm>
        <a:graphic>
          <a:graphicData uri="http://schemas.openxmlformats.org/drawingml/2006/table">
            <a:tbl>
              <a:tblPr firstRow="1" bandRow="1">
                <a:tableStyleId>{5C22544A-7EE6-4342-B048-85BDC9FD1C3A}</a:tableStyleId>
              </a:tblPr>
              <a:tblGrid>
                <a:gridCol w="1582503"/>
                <a:gridCol w="6061363"/>
              </a:tblGrid>
              <a:tr h="428628">
                <a:tc>
                  <a:txBody>
                    <a:bodyPr/>
                    <a:lstStyle/>
                    <a:p>
                      <a:pPr algn="ctr"/>
                      <a:r>
                        <a:rPr lang="zh-CN" altLang="en-US" dirty="0" smtClean="0"/>
                        <a:t>产品</a:t>
                      </a:r>
                      <a:endParaRPr lang="zh-CN" altLang="en-US" dirty="0"/>
                    </a:p>
                  </a:txBody>
                  <a:tcPr/>
                </a:tc>
                <a:tc>
                  <a:txBody>
                    <a:bodyPr/>
                    <a:lstStyle/>
                    <a:p>
                      <a:pPr algn="ctr"/>
                      <a:r>
                        <a:rPr lang="zh-CN" altLang="en-US" dirty="0" smtClean="0"/>
                        <a:t>外场堆放要求</a:t>
                      </a:r>
                      <a:endParaRPr lang="zh-CN" altLang="en-US" dirty="0"/>
                    </a:p>
                  </a:txBody>
                  <a:tcPr/>
                </a:tc>
              </a:tr>
              <a:tr h="1071570">
                <a:tc>
                  <a:txBody>
                    <a:bodyPr/>
                    <a:lstStyle/>
                    <a:p>
                      <a:r>
                        <a:rPr kumimoji="0" lang="zh-CN" altLang="en-US" sz="1800" kern="1200" dirty="0" smtClean="0">
                          <a:solidFill>
                            <a:schemeClr val="dk1"/>
                          </a:solidFill>
                          <a:latin typeface="+mn-lt"/>
                          <a:ea typeface="+mn-ea"/>
                          <a:cs typeface="+mn-cs"/>
                        </a:rPr>
                        <a:t>钢筋</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en-US" sz="1800" kern="1200" baseline="0" dirty="0" smtClean="0">
                          <a:solidFill>
                            <a:schemeClr val="dk1"/>
                          </a:solidFill>
                          <a:latin typeface="+mn-lt"/>
                          <a:ea typeface="+mn-ea"/>
                          <a:cs typeface="+mn-cs"/>
                        </a:rPr>
                        <a:t>         </a:t>
                      </a:r>
                      <a:r>
                        <a:rPr kumimoji="0" lang="zh-CN" altLang="en-US" sz="1800" kern="1200" dirty="0" smtClean="0">
                          <a:solidFill>
                            <a:schemeClr val="dk1"/>
                          </a:solidFill>
                          <a:latin typeface="+mn-lt"/>
                          <a:ea typeface="+mn-ea"/>
                          <a:cs typeface="+mn-cs"/>
                        </a:rPr>
                        <a:t>按不同的品种、规格分别堆放。尽可能存放在库房或料棚内，若采用露天存放，应避免因潮湿环境而引起的钢材表面锈蚀现象，雨雪季节建筑钢材要用防雨材料覆盖。</a:t>
                      </a:r>
                      <a:endParaRPr lang="zh-CN" altLang="en-US" dirty="0"/>
                    </a:p>
                  </a:txBody>
                  <a:tcPr/>
                </a:tc>
              </a:tr>
              <a:tr h="985844">
                <a:tc>
                  <a:txBody>
                    <a:bodyPr/>
                    <a:lstStyle/>
                    <a:p>
                      <a:r>
                        <a:rPr kumimoji="0" lang="zh-CN" altLang="en-US" sz="1800" kern="1200" dirty="0" smtClean="0">
                          <a:solidFill>
                            <a:schemeClr val="dk1"/>
                          </a:solidFill>
                          <a:latin typeface="+mn-lt"/>
                          <a:ea typeface="+mn-ea"/>
                          <a:cs typeface="+mn-cs"/>
                        </a:rPr>
                        <a:t>墙体材料</a:t>
                      </a:r>
                      <a:endParaRPr lang="zh-CN" altLang="en-US" dirty="0"/>
                    </a:p>
                  </a:txBody>
                  <a:tcPr/>
                </a:tc>
                <a:tc>
                  <a:txBody>
                    <a:bodyPr/>
                    <a:lstStyle/>
                    <a:p>
                      <a:r>
                        <a:rPr kumimoji="0" lang="zh-CN" altLang="en-US" sz="1800" kern="1200" dirty="0" smtClean="0">
                          <a:solidFill>
                            <a:schemeClr val="dk1"/>
                          </a:solidFill>
                          <a:latin typeface="+mn-lt"/>
                          <a:ea typeface="+mn-ea"/>
                          <a:cs typeface="+mn-cs"/>
                        </a:rPr>
                        <a:t>         按不同的品种、规格和等级分别堆放，垛身要稳固、计数必须方便。尽可能存放在料棚内，若采用露天存放，则堆放的地点必须坚实、平坦和干净，垛与垛之间应留有走道，以利搬运。空心砌块堆放时孔洞应朝下，雨雪季节墙体材料宜用防雨材料覆盖。</a:t>
                      </a:r>
                      <a:endParaRPr lang="zh-CN" altLang="en-US" dirty="0"/>
                    </a:p>
                  </a:txBody>
                  <a:tcPr/>
                </a:tc>
              </a:tr>
              <a:tr h="985844">
                <a:tc>
                  <a:txBody>
                    <a:bodyPr/>
                    <a:lstStyle/>
                    <a:p>
                      <a:r>
                        <a:rPr kumimoji="0" lang="zh-CN" altLang="en-US" sz="1800" kern="1200" dirty="0" smtClean="0">
                          <a:solidFill>
                            <a:schemeClr val="dk1"/>
                          </a:solidFill>
                          <a:latin typeface="+mn-lt"/>
                          <a:ea typeface="+mn-ea"/>
                          <a:cs typeface="+mn-cs"/>
                        </a:rPr>
                        <a:t>防水卷材</a:t>
                      </a:r>
                      <a:endParaRPr lang="zh-CN" altLang="en-US" dirty="0"/>
                    </a:p>
                  </a:txBody>
                  <a:tcPr/>
                </a:tc>
                <a:tc>
                  <a:txBody>
                    <a:bodyPr/>
                    <a:lstStyle/>
                    <a:p>
                      <a:r>
                        <a:rPr kumimoji="0" lang="zh-CN" altLang="en-US" sz="1800" kern="1200" dirty="0" smtClean="0">
                          <a:solidFill>
                            <a:schemeClr val="dk1"/>
                          </a:solidFill>
                          <a:latin typeface="+mn-lt"/>
                          <a:ea typeface="+mn-ea"/>
                          <a:cs typeface="+mn-cs"/>
                        </a:rPr>
                        <a:t>（</a:t>
                      </a:r>
                      <a:r>
                        <a:rPr kumimoji="0" lang="en-US" sz="1800" kern="1200" dirty="0" smtClean="0">
                          <a:solidFill>
                            <a:schemeClr val="dk1"/>
                          </a:solidFill>
                          <a:latin typeface="+mn-lt"/>
                          <a:ea typeface="+mn-ea"/>
                          <a:cs typeface="+mn-cs"/>
                        </a:rPr>
                        <a:t>1</a:t>
                      </a:r>
                      <a:r>
                        <a:rPr kumimoji="0" lang="zh-CN" altLang="en-US" sz="1800" kern="1200" dirty="0" smtClean="0">
                          <a:solidFill>
                            <a:schemeClr val="dk1"/>
                          </a:solidFill>
                          <a:latin typeface="+mn-lt"/>
                          <a:ea typeface="+mn-ea"/>
                          <a:cs typeface="+mn-cs"/>
                        </a:rPr>
                        <a:t>）不同品种、型号和规格的卷材应分别堆放；</a:t>
                      </a:r>
                    </a:p>
                    <a:p>
                      <a:r>
                        <a:rPr kumimoji="0" lang="zh-CN" altLang="en-US" sz="1800" kern="1200" dirty="0" smtClean="0">
                          <a:solidFill>
                            <a:schemeClr val="dk1"/>
                          </a:solidFill>
                          <a:latin typeface="+mn-lt"/>
                          <a:ea typeface="+mn-ea"/>
                          <a:cs typeface="+mn-cs"/>
                        </a:rPr>
                        <a:t>（</a:t>
                      </a:r>
                      <a:r>
                        <a:rPr kumimoji="0" lang="en-US" sz="1800" kern="1200" dirty="0" smtClean="0">
                          <a:solidFill>
                            <a:schemeClr val="dk1"/>
                          </a:solidFill>
                          <a:latin typeface="+mn-lt"/>
                          <a:ea typeface="+mn-ea"/>
                          <a:cs typeface="+mn-cs"/>
                        </a:rPr>
                        <a:t>2</a:t>
                      </a:r>
                      <a:r>
                        <a:rPr kumimoji="0" lang="zh-CN" altLang="en-US" sz="1800" kern="1200" dirty="0" smtClean="0">
                          <a:solidFill>
                            <a:schemeClr val="dk1"/>
                          </a:solidFill>
                          <a:latin typeface="+mn-lt"/>
                          <a:ea typeface="+mn-ea"/>
                          <a:cs typeface="+mn-cs"/>
                        </a:rPr>
                        <a:t>）卷材应贮存在阴凉通风的室内，避免雨淋、日晒和受潮，严禁接近火源；</a:t>
                      </a:r>
                    </a:p>
                    <a:p>
                      <a:r>
                        <a:rPr kumimoji="0" lang="zh-CN" altLang="en-US" sz="1800" kern="1200" dirty="0" smtClean="0">
                          <a:solidFill>
                            <a:schemeClr val="dk1"/>
                          </a:solidFill>
                          <a:latin typeface="+mn-lt"/>
                          <a:ea typeface="+mn-ea"/>
                          <a:cs typeface="+mn-cs"/>
                        </a:rPr>
                        <a:t>（</a:t>
                      </a:r>
                      <a:r>
                        <a:rPr kumimoji="0" lang="en-US" sz="1800" kern="1200" dirty="0" smtClean="0">
                          <a:solidFill>
                            <a:schemeClr val="dk1"/>
                          </a:solidFill>
                          <a:latin typeface="+mn-lt"/>
                          <a:ea typeface="+mn-ea"/>
                          <a:cs typeface="+mn-cs"/>
                        </a:rPr>
                        <a:t>3</a:t>
                      </a:r>
                      <a:r>
                        <a:rPr kumimoji="0" lang="zh-CN" altLang="en-US" sz="1800" kern="1200" dirty="0" smtClean="0">
                          <a:solidFill>
                            <a:schemeClr val="dk1"/>
                          </a:solidFill>
                          <a:latin typeface="+mn-lt"/>
                          <a:ea typeface="+mn-ea"/>
                          <a:cs typeface="+mn-cs"/>
                        </a:rPr>
                        <a:t>）沥青防水卷材贮存环境温度不得高于</a:t>
                      </a:r>
                      <a:r>
                        <a:rPr kumimoji="0" lang="en-US" sz="1800" kern="1200" dirty="0" smtClean="0">
                          <a:solidFill>
                            <a:schemeClr val="dk1"/>
                          </a:solidFill>
                          <a:latin typeface="+mn-lt"/>
                          <a:ea typeface="+mn-ea"/>
                          <a:cs typeface="+mn-cs"/>
                        </a:rPr>
                        <a:t>45℃</a:t>
                      </a:r>
                      <a:r>
                        <a:rPr kumimoji="0" lang="zh-CN" altLang="en-US" sz="1800" kern="1200" dirty="0" smtClean="0">
                          <a:solidFill>
                            <a:schemeClr val="dk1"/>
                          </a:solidFill>
                          <a:latin typeface="+mn-lt"/>
                          <a:ea typeface="+mn-ea"/>
                          <a:cs typeface="+mn-cs"/>
                        </a:rPr>
                        <a:t>；</a:t>
                      </a:r>
                    </a:p>
                    <a:p>
                      <a:r>
                        <a:rPr kumimoji="0" lang="zh-CN" altLang="en-US" sz="1800" kern="1200" dirty="0" smtClean="0">
                          <a:solidFill>
                            <a:schemeClr val="dk1"/>
                          </a:solidFill>
                          <a:latin typeface="+mn-lt"/>
                          <a:ea typeface="+mn-ea"/>
                          <a:cs typeface="+mn-cs"/>
                        </a:rPr>
                        <a:t>（</a:t>
                      </a:r>
                      <a:r>
                        <a:rPr kumimoji="0" lang="en-US" sz="1800" kern="1200" dirty="0" smtClean="0">
                          <a:solidFill>
                            <a:schemeClr val="dk1"/>
                          </a:solidFill>
                          <a:latin typeface="+mn-lt"/>
                          <a:ea typeface="+mn-ea"/>
                          <a:cs typeface="+mn-cs"/>
                        </a:rPr>
                        <a:t>4</a:t>
                      </a:r>
                      <a:r>
                        <a:rPr kumimoji="0" lang="zh-CN" altLang="en-US" sz="1800" kern="1200" dirty="0" smtClean="0">
                          <a:solidFill>
                            <a:schemeClr val="dk1"/>
                          </a:solidFill>
                          <a:latin typeface="+mn-lt"/>
                          <a:ea typeface="+mn-ea"/>
                          <a:cs typeface="+mn-cs"/>
                        </a:rPr>
                        <a:t>）沥青防水卷材宜直立堆放，其高度不宜超过两层，并不得倾斜或横压，短途运输平放不宜超过四层；</a:t>
                      </a:r>
                    </a:p>
                    <a:p>
                      <a:r>
                        <a:rPr kumimoji="0" lang="zh-CN" altLang="en-US" sz="1800" kern="1200" dirty="0" smtClean="0">
                          <a:solidFill>
                            <a:schemeClr val="dk1"/>
                          </a:solidFill>
                          <a:latin typeface="+mn-lt"/>
                          <a:ea typeface="+mn-ea"/>
                          <a:cs typeface="+mn-cs"/>
                        </a:rPr>
                        <a:t>（</a:t>
                      </a:r>
                      <a:r>
                        <a:rPr kumimoji="0" lang="en-US" sz="1800" kern="1200" dirty="0" smtClean="0">
                          <a:solidFill>
                            <a:schemeClr val="dk1"/>
                          </a:solidFill>
                          <a:latin typeface="+mn-lt"/>
                          <a:ea typeface="+mn-ea"/>
                          <a:cs typeface="+mn-cs"/>
                        </a:rPr>
                        <a:t>5</a:t>
                      </a:r>
                      <a:r>
                        <a:rPr kumimoji="0" lang="zh-CN" altLang="en-US" sz="1800" kern="1200" dirty="0" smtClean="0">
                          <a:solidFill>
                            <a:schemeClr val="dk1"/>
                          </a:solidFill>
                          <a:latin typeface="+mn-lt"/>
                          <a:ea typeface="+mn-ea"/>
                          <a:cs typeface="+mn-cs"/>
                        </a:rPr>
                        <a:t>）卷材应避免与化学介质及有机溶剂等有害物质接触。</a:t>
                      </a:r>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格 6"/>
          <p:cNvGraphicFramePr>
            <a:graphicFrameLocks noGrp="1"/>
          </p:cNvGraphicFramePr>
          <p:nvPr/>
        </p:nvGraphicFramePr>
        <p:xfrm>
          <a:off x="785786" y="1071546"/>
          <a:ext cx="7643866" cy="4974918"/>
        </p:xfrm>
        <a:graphic>
          <a:graphicData uri="http://schemas.openxmlformats.org/drawingml/2006/table">
            <a:tbl>
              <a:tblPr firstRow="1" bandRow="1">
                <a:tableStyleId>{5C22544A-7EE6-4342-B048-85BDC9FD1C3A}</a:tableStyleId>
              </a:tblPr>
              <a:tblGrid>
                <a:gridCol w="1582503"/>
                <a:gridCol w="6061363"/>
              </a:tblGrid>
              <a:tr h="428628">
                <a:tc>
                  <a:txBody>
                    <a:bodyPr/>
                    <a:lstStyle/>
                    <a:p>
                      <a:pPr algn="ctr"/>
                      <a:r>
                        <a:rPr lang="zh-CN" altLang="en-US" dirty="0" smtClean="0"/>
                        <a:t>产品</a:t>
                      </a:r>
                      <a:endParaRPr lang="zh-CN" altLang="en-US" dirty="0"/>
                    </a:p>
                  </a:txBody>
                  <a:tcPr/>
                </a:tc>
                <a:tc>
                  <a:txBody>
                    <a:bodyPr/>
                    <a:lstStyle/>
                    <a:p>
                      <a:pPr algn="ctr"/>
                      <a:r>
                        <a:rPr lang="zh-CN" altLang="en-US" dirty="0" smtClean="0"/>
                        <a:t>外场堆放要求</a:t>
                      </a:r>
                      <a:endParaRPr lang="zh-CN" altLang="en-US" dirty="0"/>
                    </a:p>
                  </a:txBody>
                  <a:tcPr/>
                </a:tc>
              </a:tr>
              <a:tr h="1071570">
                <a:tc>
                  <a:txBody>
                    <a:bodyPr/>
                    <a:lstStyle/>
                    <a:p>
                      <a:r>
                        <a:rPr kumimoji="0" lang="zh-CN" altLang="en-US" sz="1800" kern="1200" dirty="0" smtClean="0">
                          <a:solidFill>
                            <a:schemeClr val="dk1"/>
                          </a:solidFill>
                          <a:latin typeface="+mn-lt"/>
                          <a:ea typeface="+mn-ea"/>
                          <a:cs typeface="+mn-cs"/>
                        </a:rPr>
                        <a:t>防水涂料</a:t>
                      </a:r>
                      <a:endParaRPr lang="zh-CN" altLang="en-US" dirty="0"/>
                    </a:p>
                  </a:txBody>
                  <a:tcPr/>
                </a:tc>
                <a:tc>
                  <a:txBody>
                    <a:bodyPr/>
                    <a:lstStyle/>
                    <a:p>
                      <a:r>
                        <a:rPr kumimoji="0" lang="zh-CN" altLang="en-US" sz="1800" kern="1200" dirty="0" smtClean="0">
                          <a:solidFill>
                            <a:schemeClr val="dk1"/>
                          </a:solidFill>
                          <a:latin typeface="+mn-lt"/>
                          <a:ea typeface="+mn-ea"/>
                          <a:cs typeface="+mn-cs"/>
                        </a:rPr>
                        <a:t>（</a:t>
                      </a:r>
                      <a:r>
                        <a:rPr kumimoji="0" lang="en-US" altLang="zh-CN" sz="1800" kern="1200" dirty="0" smtClean="0">
                          <a:solidFill>
                            <a:schemeClr val="dk1"/>
                          </a:solidFill>
                          <a:latin typeface="+mn-lt"/>
                          <a:ea typeface="+mn-ea"/>
                          <a:cs typeface="+mn-cs"/>
                        </a:rPr>
                        <a:t>1</a:t>
                      </a:r>
                      <a:r>
                        <a:rPr kumimoji="0" lang="zh-CN" altLang="en-US" sz="1800" kern="1200" dirty="0" smtClean="0">
                          <a:solidFill>
                            <a:schemeClr val="dk1"/>
                          </a:solidFill>
                          <a:latin typeface="+mn-lt"/>
                          <a:ea typeface="+mn-ea"/>
                          <a:cs typeface="+mn-cs"/>
                        </a:rPr>
                        <a:t>）不同</a:t>
                      </a:r>
                      <a:r>
                        <a:rPr kumimoji="0" lang="zh-CN" altLang="en-US" sz="1800" kern="1200" dirty="0" smtClean="0">
                          <a:solidFill>
                            <a:schemeClr val="dk1"/>
                          </a:solidFill>
                          <a:latin typeface="+mn-lt"/>
                          <a:ea typeface="+mn-ea"/>
                          <a:cs typeface="+mn-cs"/>
                        </a:rPr>
                        <a:t>类型、规格的产品应分别堆放，不应混杂；</a:t>
                      </a:r>
                    </a:p>
                    <a:p>
                      <a:r>
                        <a:rPr kumimoji="0" lang="zh-CN" altLang="en-US" sz="1800" kern="1200" dirty="0" smtClean="0">
                          <a:solidFill>
                            <a:schemeClr val="dk1"/>
                          </a:solidFill>
                          <a:latin typeface="+mn-lt"/>
                          <a:ea typeface="+mn-ea"/>
                          <a:cs typeface="+mn-cs"/>
                        </a:rPr>
                        <a:t>（</a:t>
                      </a:r>
                      <a:r>
                        <a:rPr kumimoji="0" lang="en-US" altLang="zh-CN" sz="1800" kern="1200" dirty="0" smtClean="0">
                          <a:solidFill>
                            <a:schemeClr val="dk1"/>
                          </a:solidFill>
                          <a:latin typeface="+mn-lt"/>
                          <a:ea typeface="+mn-ea"/>
                          <a:cs typeface="+mn-cs"/>
                        </a:rPr>
                        <a:t>2</a:t>
                      </a:r>
                      <a:r>
                        <a:rPr kumimoji="0" lang="zh-CN" altLang="en-US" sz="1800" kern="1200" dirty="0" smtClean="0">
                          <a:solidFill>
                            <a:schemeClr val="dk1"/>
                          </a:solidFill>
                          <a:latin typeface="+mn-lt"/>
                          <a:ea typeface="+mn-ea"/>
                          <a:cs typeface="+mn-cs"/>
                        </a:rPr>
                        <a:t>）避免</a:t>
                      </a:r>
                      <a:r>
                        <a:rPr kumimoji="0" lang="zh-CN" altLang="en-US" sz="1800" kern="1200" dirty="0" smtClean="0">
                          <a:solidFill>
                            <a:schemeClr val="dk1"/>
                          </a:solidFill>
                          <a:latin typeface="+mn-lt"/>
                          <a:ea typeface="+mn-ea"/>
                          <a:cs typeface="+mn-cs"/>
                        </a:rPr>
                        <a:t>雨淋、日晒和受潮，严禁接近火源；</a:t>
                      </a:r>
                    </a:p>
                    <a:p>
                      <a:r>
                        <a:rPr kumimoji="0" lang="zh-CN" altLang="en-US" sz="1800" kern="1200" dirty="0" smtClean="0">
                          <a:solidFill>
                            <a:schemeClr val="dk1"/>
                          </a:solidFill>
                          <a:latin typeface="+mn-lt"/>
                          <a:ea typeface="+mn-ea"/>
                          <a:cs typeface="+mn-cs"/>
                        </a:rPr>
                        <a:t>（</a:t>
                      </a:r>
                      <a:r>
                        <a:rPr kumimoji="0" lang="en-US" altLang="zh-CN" sz="1800" kern="1200" dirty="0" smtClean="0">
                          <a:solidFill>
                            <a:schemeClr val="dk1"/>
                          </a:solidFill>
                          <a:latin typeface="+mn-lt"/>
                          <a:ea typeface="+mn-ea"/>
                          <a:cs typeface="+mn-cs"/>
                        </a:rPr>
                        <a:t>3</a:t>
                      </a:r>
                      <a:r>
                        <a:rPr kumimoji="0" lang="zh-CN" altLang="en-US" sz="1800" kern="1200" dirty="0" smtClean="0">
                          <a:solidFill>
                            <a:schemeClr val="dk1"/>
                          </a:solidFill>
                          <a:latin typeface="+mn-lt"/>
                          <a:ea typeface="+mn-ea"/>
                          <a:cs typeface="+mn-cs"/>
                        </a:rPr>
                        <a:t>）防止</a:t>
                      </a:r>
                      <a:r>
                        <a:rPr kumimoji="0" lang="zh-CN" altLang="en-US" sz="1800" kern="1200" dirty="0" smtClean="0">
                          <a:solidFill>
                            <a:schemeClr val="dk1"/>
                          </a:solidFill>
                          <a:latin typeface="+mn-lt"/>
                          <a:ea typeface="+mn-ea"/>
                          <a:cs typeface="+mn-cs"/>
                        </a:rPr>
                        <a:t>碰撞，注意通风。</a:t>
                      </a:r>
                      <a:endParaRPr lang="zh-CN" altLang="en-US" dirty="0"/>
                    </a:p>
                  </a:txBody>
                  <a:tcPr/>
                </a:tc>
              </a:tr>
              <a:tr h="985844">
                <a:tc>
                  <a:txBody>
                    <a:bodyPr/>
                    <a:lstStyle/>
                    <a:p>
                      <a:r>
                        <a:rPr kumimoji="0" lang="zh-CN" altLang="en-US" sz="1800" kern="1200" dirty="0" smtClean="0">
                          <a:solidFill>
                            <a:schemeClr val="dk1"/>
                          </a:solidFill>
                          <a:latin typeface="+mn-lt"/>
                          <a:ea typeface="+mn-ea"/>
                          <a:cs typeface="+mn-cs"/>
                        </a:rPr>
                        <a:t>建筑涂料</a:t>
                      </a:r>
                      <a:endParaRPr lang="zh-CN" altLang="en-US" dirty="0"/>
                    </a:p>
                  </a:txBody>
                  <a:tcPr/>
                </a:tc>
                <a:tc>
                  <a:txBody>
                    <a:bodyPr/>
                    <a:lstStyle/>
                    <a:p>
                      <a:r>
                        <a:rPr kumimoji="0" lang="zh-CN" altLang="en-US" sz="1800" kern="1200" dirty="0" smtClean="0">
                          <a:solidFill>
                            <a:schemeClr val="dk1"/>
                          </a:solidFill>
                          <a:latin typeface="+mn-lt"/>
                          <a:ea typeface="+mn-ea"/>
                          <a:cs typeface="+mn-cs"/>
                        </a:rPr>
                        <a:t>（</a:t>
                      </a:r>
                      <a:r>
                        <a:rPr kumimoji="0" lang="en-US" altLang="zh-CN" sz="1800" kern="1200" dirty="0" smtClean="0">
                          <a:solidFill>
                            <a:schemeClr val="dk1"/>
                          </a:solidFill>
                          <a:latin typeface="+mn-lt"/>
                          <a:ea typeface="+mn-ea"/>
                          <a:cs typeface="+mn-cs"/>
                        </a:rPr>
                        <a:t>1</a:t>
                      </a:r>
                      <a:r>
                        <a:rPr kumimoji="0" lang="zh-CN" altLang="en-US" sz="1800" kern="1200" dirty="0" smtClean="0">
                          <a:solidFill>
                            <a:schemeClr val="dk1"/>
                          </a:solidFill>
                          <a:latin typeface="+mn-lt"/>
                          <a:ea typeface="+mn-ea"/>
                          <a:cs typeface="+mn-cs"/>
                        </a:rPr>
                        <a:t>）建筑</a:t>
                      </a:r>
                      <a:r>
                        <a:rPr kumimoji="0" lang="zh-CN" altLang="en-US" sz="1800" kern="1200" dirty="0" smtClean="0">
                          <a:solidFill>
                            <a:schemeClr val="dk1"/>
                          </a:solidFill>
                          <a:latin typeface="+mn-lt"/>
                          <a:ea typeface="+mn-ea"/>
                          <a:cs typeface="+mn-cs"/>
                        </a:rPr>
                        <a:t>涂料在储存和运输过程中，应按不同批号、型号及出厂日期分别储运；建筑涂料储存时，应在指定专用库房内，应保证通风、干燥、防止日光直接照射，其储存温度介于</a:t>
                      </a:r>
                      <a:r>
                        <a:rPr kumimoji="0" lang="en-US" sz="1800" kern="1200" dirty="0" smtClean="0">
                          <a:solidFill>
                            <a:schemeClr val="dk1"/>
                          </a:solidFill>
                          <a:latin typeface="+mn-lt"/>
                          <a:ea typeface="+mn-ea"/>
                          <a:cs typeface="+mn-cs"/>
                        </a:rPr>
                        <a:t>5℃―35℃</a:t>
                      </a:r>
                      <a:r>
                        <a:rPr kumimoji="0" lang="zh-CN" altLang="en-US" sz="1800" kern="1200" dirty="0" smtClean="0">
                          <a:solidFill>
                            <a:schemeClr val="dk1"/>
                          </a:solidFill>
                          <a:latin typeface="+mn-lt"/>
                          <a:ea typeface="+mn-ea"/>
                          <a:cs typeface="+mn-cs"/>
                        </a:rPr>
                        <a:t>；</a:t>
                      </a:r>
                    </a:p>
                    <a:p>
                      <a:r>
                        <a:rPr kumimoji="0" lang="zh-CN" altLang="en-US" sz="1800" kern="1200" dirty="0" smtClean="0">
                          <a:solidFill>
                            <a:schemeClr val="dk1"/>
                          </a:solidFill>
                          <a:latin typeface="+mn-lt"/>
                          <a:ea typeface="+mn-ea"/>
                          <a:cs typeface="+mn-cs"/>
                        </a:rPr>
                        <a:t>（</a:t>
                      </a:r>
                      <a:r>
                        <a:rPr kumimoji="0" lang="en-US" sz="1800" kern="1200" dirty="0" smtClean="0">
                          <a:solidFill>
                            <a:schemeClr val="dk1"/>
                          </a:solidFill>
                          <a:latin typeface="+mn-lt"/>
                          <a:ea typeface="+mn-ea"/>
                          <a:cs typeface="+mn-cs"/>
                        </a:rPr>
                        <a:t>2</a:t>
                      </a:r>
                      <a:r>
                        <a:rPr kumimoji="0" lang="zh-CN" altLang="en-US" sz="1800" kern="1200" dirty="0" smtClean="0">
                          <a:solidFill>
                            <a:schemeClr val="dk1"/>
                          </a:solidFill>
                          <a:latin typeface="+mn-lt"/>
                          <a:ea typeface="+mn-ea"/>
                          <a:cs typeface="+mn-cs"/>
                        </a:rPr>
                        <a:t>）对</a:t>
                      </a:r>
                      <a:r>
                        <a:rPr kumimoji="0" lang="zh-CN" altLang="en-US" sz="1800" kern="1200" dirty="0" smtClean="0">
                          <a:solidFill>
                            <a:schemeClr val="dk1"/>
                          </a:solidFill>
                          <a:latin typeface="+mn-lt"/>
                          <a:ea typeface="+mn-ea"/>
                          <a:cs typeface="+mn-cs"/>
                        </a:rPr>
                        <a:t>未用完的建筑涂料应密封保存，不得泄露或溢出</a:t>
                      </a:r>
                      <a:r>
                        <a:rPr kumimoji="0" lang="zh-CN" altLang="en-US" sz="1800" kern="1200" dirty="0" smtClean="0">
                          <a:solidFill>
                            <a:schemeClr val="dk1"/>
                          </a:solidFill>
                          <a:latin typeface="+mn-lt"/>
                          <a:ea typeface="+mn-ea"/>
                          <a:cs typeface="+mn-cs"/>
                        </a:rPr>
                        <a:t>；</a:t>
                      </a:r>
                    </a:p>
                    <a:p>
                      <a:r>
                        <a:rPr kumimoji="0" lang="zh-CN" altLang="en-US" sz="1800" kern="1200" dirty="0" smtClean="0">
                          <a:solidFill>
                            <a:schemeClr val="dk1"/>
                          </a:solidFill>
                          <a:latin typeface="+mn-lt"/>
                          <a:ea typeface="+mn-ea"/>
                          <a:cs typeface="+mn-cs"/>
                        </a:rPr>
                        <a:t>（</a:t>
                      </a:r>
                      <a:r>
                        <a:rPr kumimoji="0" lang="en-US" sz="1800" kern="1200" dirty="0" smtClean="0">
                          <a:solidFill>
                            <a:schemeClr val="dk1"/>
                          </a:solidFill>
                          <a:latin typeface="+mn-lt"/>
                          <a:ea typeface="+mn-ea"/>
                          <a:cs typeface="+mn-cs"/>
                        </a:rPr>
                        <a:t>3</a:t>
                      </a:r>
                      <a:r>
                        <a:rPr kumimoji="0" lang="zh-CN" altLang="en-US" sz="1800" kern="1200" dirty="0" smtClean="0">
                          <a:solidFill>
                            <a:schemeClr val="dk1"/>
                          </a:solidFill>
                          <a:latin typeface="+mn-lt"/>
                          <a:ea typeface="+mn-ea"/>
                          <a:cs typeface="+mn-cs"/>
                        </a:rPr>
                        <a:t>）存放时间过长要经过试验才能使用。</a:t>
                      </a:r>
                      <a:endParaRPr kumimoji="0" lang="zh-CN" altLang="en-US" sz="1800" kern="1200" dirty="0">
                        <a:solidFill>
                          <a:schemeClr val="dk1"/>
                        </a:solidFill>
                        <a:latin typeface="+mn-lt"/>
                        <a:ea typeface="+mn-ea"/>
                        <a:cs typeface="+mn-cs"/>
                      </a:endParaRPr>
                    </a:p>
                  </a:txBody>
                  <a:tcPr/>
                </a:tc>
              </a:tr>
              <a:tr h="985844">
                <a:tc>
                  <a:txBody>
                    <a:bodyPr/>
                    <a:lstStyle/>
                    <a:p>
                      <a:r>
                        <a:rPr kumimoji="0" lang="zh-CN" altLang="en-US" sz="1800" kern="1200" dirty="0" smtClean="0">
                          <a:solidFill>
                            <a:schemeClr val="dk1"/>
                          </a:solidFill>
                          <a:latin typeface="+mn-lt"/>
                          <a:ea typeface="+mn-ea"/>
                          <a:cs typeface="+mn-cs"/>
                        </a:rPr>
                        <a:t>建筑排水管</a:t>
                      </a:r>
                      <a:endParaRPr lang="zh-CN" altLang="en-US" dirty="0"/>
                    </a:p>
                  </a:txBody>
                  <a:tcPr/>
                </a:tc>
                <a:tc>
                  <a:txBody>
                    <a:bodyPr/>
                    <a:lstStyle/>
                    <a:p>
                      <a:r>
                        <a:rPr kumimoji="0" lang="zh-CN" altLang="en-US" sz="1800" kern="1200" dirty="0" smtClean="0">
                          <a:solidFill>
                            <a:schemeClr val="dk1"/>
                          </a:solidFill>
                          <a:latin typeface="+mn-lt"/>
                          <a:ea typeface="+mn-ea"/>
                          <a:cs typeface="+mn-cs"/>
                        </a:rPr>
                        <a:t>（</a:t>
                      </a:r>
                      <a:r>
                        <a:rPr kumimoji="0" lang="en-US" sz="1800" kern="1200" dirty="0" smtClean="0">
                          <a:solidFill>
                            <a:schemeClr val="dk1"/>
                          </a:solidFill>
                          <a:latin typeface="+mn-lt"/>
                          <a:ea typeface="+mn-ea"/>
                          <a:cs typeface="+mn-cs"/>
                        </a:rPr>
                        <a:t>1</a:t>
                      </a:r>
                      <a:r>
                        <a:rPr kumimoji="0" lang="zh-CN" altLang="en-US" sz="1800" kern="1200" dirty="0" smtClean="0">
                          <a:solidFill>
                            <a:schemeClr val="dk1"/>
                          </a:solidFill>
                          <a:latin typeface="+mn-lt"/>
                          <a:ea typeface="+mn-ea"/>
                          <a:cs typeface="+mn-cs"/>
                        </a:rPr>
                        <a:t>）产品</a:t>
                      </a:r>
                      <a:r>
                        <a:rPr kumimoji="0" lang="zh-CN" altLang="en-US" sz="1800" kern="1200" dirty="0" smtClean="0">
                          <a:solidFill>
                            <a:schemeClr val="dk1"/>
                          </a:solidFill>
                          <a:latin typeface="+mn-lt"/>
                          <a:ea typeface="+mn-ea"/>
                          <a:cs typeface="+mn-cs"/>
                        </a:rPr>
                        <a:t>在装卸运输时，不得受剧烈撞击、抛摔和重压；</a:t>
                      </a:r>
                    </a:p>
                    <a:p>
                      <a:r>
                        <a:rPr kumimoji="0" lang="zh-CN" altLang="en-US" sz="1800" kern="1200" dirty="0" smtClean="0">
                          <a:solidFill>
                            <a:schemeClr val="dk1"/>
                          </a:solidFill>
                          <a:latin typeface="+mn-lt"/>
                          <a:ea typeface="+mn-ea"/>
                          <a:cs typeface="+mn-cs"/>
                        </a:rPr>
                        <a:t>（</a:t>
                      </a:r>
                      <a:r>
                        <a:rPr kumimoji="0" lang="en-US" sz="1800" kern="1200" dirty="0" smtClean="0">
                          <a:solidFill>
                            <a:schemeClr val="dk1"/>
                          </a:solidFill>
                          <a:latin typeface="+mn-lt"/>
                          <a:ea typeface="+mn-ea"/>
                          <a:cs typeface="+mn-cs"/>
                        </a:rPr>
                        <a:t>2</a:t>
                      </a:r>
                      <a:r>
                        <a:rPr kumimoji="0" lang="zh-CN" altLang="en-US" sz="1800" kern="1200" dirty="0" smtClean="0">
                          <a:solidFill>
                            <a:schemeClr val="dk1"/>
                          </a:solidFill>
                          <a:latin typeface="+mn-lt"/>
                          <a:ea typeface="+mn-ea"/>
                          <a:cs typeface="+mn-cs"/>
                        </a:rPr>
                        <a:t>）堆放</a:t>
                      </a:r>
                      <a:r>
                        <a:rPr kumimoji="0" lang="zh-CN" altLang="en-US" sz="1800" kern="1200" dirty="0" smtClean="0">
                          <a:solidFill>
                            <a:schemeClr val="dk1"/>
                          </a:solidFill>
                          <a:latin typeface="+mn-lt"/>
                          <a:ea typeface="+mn-ea"/>
                          <a:cs typeface="+mn-cs"/>
                        </a:rPr>
                        <a:t>场地应平整，堆放应整齐，堆高不超过</a:t>
                      </a:r>
                      <a:r>
                        <a:rPr kumimoji="0" lang="en-US" sz="1800" kern="1200" dirty="0" smtClean="0">
                          <a:solidFill>
                            <a:schemeClr val="dk1"/>
                          </a:solidFill>
                          <a:latin typeface="+mn-lt"/>
                          <a:ea typeface="+mn-ea"/>
                          <a:cs typeface="+mn-cs"/>
                        </a:rPr>
                        <a:t>1.5m</a:t>
                      </a:r>
                      <a:r>
                        <a:rPr kumimoji="0" lang="zh-CN" altLang="en-US" sz="1800" kern="1200" dirty="0" smtClean="0">
                          <a:solidFill>
                            <a:schemeClr val="dk1"/>
                          </a:solidFill>
                          <a:latin typeface="+mn-lt"/>
                          <a:ea typeface="+mn-ea"/>
                          <a:cs typeface="+mn-cs"/>
                        </a:rPr>
                        <a:t>，距热源</a:t>
                      </a:r>
                      <a:r>
                        <a:rPr kumimoji="0" lang="en-US" sz="1800" kern="1200" dirty="0" smtClean="0">
                          <a:solidFill>
                            <a:schemeClr val="dk1"/>
                          </a:solidFill>
                          <a:latin typeface="+mn-lt"/>
                          <a:ea typeface="+mn-ea"/>
                          <a:cs typeface="+mn-cs"/>
                        </a:rPr>
                        <a:t>1m</a:t>
                      </a:r>
                      <a:r>
                        <a:rPr kumimoji="0" lang="zh-CN" altLang="en-US" sz="1800" kern="1200" dirty="0" smtClean="0">
                          <a:solidFill>
                            <a:schemeClr val="dk1"/>
                          </a:solidFill>
                          <a:latin typeface="+mn-lt"/>
                          <a:ea typeface="+mn-ea"/>
                          <a:cs typeface="+mn-cs"/>
                        </a:rPr>
                        <a:t>以上，当露天堆放时，必须遮盖，防止曝晒</a:t>
                      </a:r>
                      <a:r>
                        <a:rPr kumimoji="0" lang="zh-CN" altLang="en-US" sz="1800" kern="1200" dirty="0" smtClean="0">
                          <a:solidFill>
                            <a:schemeClr val="dk1"/>
                          </a:solidFill>
                          <a:latin typeface="+mn-lt"/>
                          <a:ea typeface="+mn-ea"/>
                          <a:cs typeface="+mn-cs"/>
                        </a:rPr>
                        <a:t>；</a:t>
                      </a:r>
                    </a:p>
                    <a:p>
                      <a:r>
                        <a:rPr kumimoji="0" lang="zh-CN" altLang="en-US" sz="1800" kern="1200" dirty="0" smtClean="0">
                          <a:solidFill>
                            <a:schemeClr val="dk1"/>
                          </a:solidFill>
                          <a:latin typeface="+mn-lt"/>
                          <a:ea typeface="+mn-ea"/>
                          <a:cs typeface="+mn-cs"/>
                        </a:rPr>
                        <a:t>（</a:t>
                      </a:r>
                      <a:r>
                        <a:rPr kumimoji="0" lang="en-US" sz="1800" kern="1200" dirty="0" smtClean="0">
                          <a:solidFill>
                            <a:schemeClr val="dk1"/>
                          </a:solidFill>
                          <a:latin typeface="+mn-lt"/>
                          <a:ea typeface="+mn-ea"/>
                          <a:cs typeface="+mn-cs"/>
                        </a:rPr>
                        <a:t>3</a:t>
                      </a:r>
                      <a:r>
                        <a:rPr kumimoji="0" lang="zh-CN" altLang="en-US" sz="1800" kern="1200" dirty="0" smtClean="0">
                          <a:solidFill>
                            <a:schemeClr val="dk1"/>
                          </a:solidFill>
                          <a:latin typeface="+mn-lt"/>
                          <a:ea typeface="+mn-ea"/>
                          <a:cs typeface="+mn-cs"/>
                        </a:rPr>
                        <a:t>）贮存期自生产日起一般不超过两年；</a:t>
                      </a:r>
                    </a:p>
                    <a:p>
                      <a:r>
                        <a:rPr kumimoji="0" lang="zh-CN" altLang="en-US" sz="1800" kern="1200" dirty="0" smtClean="0">
                          <a:solidFill>
                            <a:schemeClr val="dk1"/>
                          </a:solidFill>
                          <a:latin typeface="+mn-lt"/>
                          <a:ea typeface="+mn-ea"/>
                          <a:cs typeface="+mn-cs"/>
                        </a:rPr>
                        <a:t>（</a:t>
                      </a:r>
                      <a:r>
                        <a:rPr kumimoji="0" lang="en-US" sz="1800" kern="1200" dirty="0" smtClean="0">
                          <a:solidFill>
                            <a:schemeClr val="dk1"/>
                          </a:solidFill>
                          <a:latin typeface="+mn-lt"/>
                          <a:ea typeface="+mn-ea"/>
                          <a:cs typeface="+mn-cs"/>
                        </a:rPr>
                        <a:t>4</a:t>
                      </a:r>
                      <a:r>
                        <a:rPr kumimoji="0" lang="zh-CN" altLang="en-US" sz="1800" kern="1200" dirty="0" smtClean="0">
                          <a:solidFill>
                            <a:schemeClr val="dk1"/>
                          </a:solidFill>
                          <a:latin typeface="+mn-lt"/>
                          <a:ea typeface="+mn-ea"/>
                          <a:cs typeface="+mn-cs"/>
                        </a:rPr>
                        <a:t>）一般</a:t>
                      </a:r>
                      <a:r>
                        <a:rPr kumimoji="0" lang="zh-CN" altLang="en-US" sz="1800" kern="1200" dirty="0" smtClean="0">
                          <a:solidFill>
                            <a:schemeClr val="dk1"/>
                          </a:solidFill>
                          <a:latin typeface="+mn-lt"/>
                          <a:ea typeface="+mn-ea"/>
                          <a:cs typeface="+mn-cs"/>
                        </a:rPr>
                        <a:t>情况下管件每包装箱重量不超过</a:t>
                      </a:r>
                      <a:r>
                        <a:rPr kumimoji="0" lang="en-US" sz="1800" kern="1200" dirty="0" smtClean="0">
                          <a:solidFill>
                            <a:schemeClr val="dk1"/>
                          </a:solidFill>
                          <a:latin typeface="+mn-lt"/>
                          <a:ea typeface="+mn-ea"/>
                          <a:cs typeface="+mn-cs"/>
                        </a:rPr>
                        <a:t>25kg</a:t>
                      </a:r>
                      <a:r>
                        <a:rPr kumimoji="0" lang="zh-CN" altLang="en-US" sz="1800" kern="1200" dirty="0" smtClean="0">
                          <a:solidFill>
                            <a:schemeClr val="dk1"/>
                          </a:solidFill>
                          <a:latin typeface="+mn-lt"/>
                          <a:ea typeface="+mn-ea"/>
                          <a:cs typeface="+mn-cs"/>
                        </a:rPr>
                        <a:t>，管件不同规格尺寸分别装箱，不允许散装。</a:t>
                      </a:r>
                      <a:endParaRPr kumimoji="0" lang="zh-CN" altLang="en-US" sz="1800" kern="1200" dirty="0">
                        <a:solidFill>
                          <a:schemeClr val="dk1"/>
                        </a:solidFill>
                        <a:latin typeface="+mn-lt"/>
                        <a:ea typeface="+mn-ea"/>
                        <a:cs typeface="+mn-cs"/>
                      </a:endParaRPr>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格 6"/>
          <p:cNvGraphicFramePr>
            <a:graphicFrameLocks noGrp="1"/>
          </p:cNvGraphicFramePr>
          <p:nvPr/>
        </p:nvGraphicFramePr>
        <p:xfrm>
          <a:off x="785786" y="1071546"/>
          <a:ext cx="7643866" cy="2806068"/>
        </p:xfrm>
        <a:graphic>
          <a:graphicData uri="http://schemas.openxmlformats.org/drawingml/2006/table">
            <a:tbl>
              <a:tblPr firstRow="1" bandRow="1">
                <a:tableStyleId>{5C22544A-7EE6-4342-B048-85BDC9FD1C3A}</a:tableStyleId>
              </a:tblPr>
              <a:tblGrid>
                <a:gridCol w="1582503"/>
                <a:gridCol w="6061363"/>
              </a:tblGrid>
              <a:tr h="428628">
                <a:tc>
                  <a:txBody>
                    <a:bodyPr/>
                    <a:lstStyle/>
                    <a:p>
                      <a:pPr algn="ctr"/>
                      <a:r>
                        <a:rPr lang="zh-CN" altLang="en-US" dirty="0" smtClean="0"/>
                        <a:t>产品</a:t>
                      </a:r>
                      <a:endParaRPr lang="zh-CN" altLang="en-US" dirty="0"/>
                    </a:p>
                  </a:txBody>
                  <a:tcPr/>
                </a:tc>
                <a:tc>
                  <a:txBody>
                    <a:bodyPr/>
                    <a:lstStyle/>
                    <a:p>
                      <a:pPr algn="ctr"/>
                      <a:r>
                        <a:rPr lang="zh-CN" altLang="en-US" dirty="0" smtClean="0"/>
                        <a:t>外场堆放要求</a:t>
                      </a:r>
                      <a:endParaRPr lang="zh-CN" altLang="en-US" dirty="0"/>
                    </a:p>
                  </a:txBody>
                  <a:tcPr/>
                </a:tc>
              </a:tr>
              <a:tr h="1071570">
                <a:tc>
                  <a:txBody>
                    <a:bodyPr/>
                    <a:lstStyle/>
                    <a:p>
                      <a:r>
                        <a:rPr kumimoji="0" lang="zh-CN" altLang="en-US" sz="1800" kern="1200" dirty="0" smtClean="0">
                          <a:solidFill>
                            <a:schemeClr val="dk1"/>
                          </a:solidFill>
                          <a:latin typeface="+mn-lt"/>
                          <a:ea typeface="+mn-ea"/>
                          <a:cs typeface="+mn-cs"/>
                        </a:rPr>
                        <a:t>建筑给水管</a:t>
                      </a:r>
                      <a:endParaRPr lang="zh-CN" altLang="en-US" dirty="0"/>
                    </a:p>
                  </a:txBody>
                  <a:tcPr/>
                </a:tc>
                <a:tc>
                  <a:txBody>
                    <a:bodyPr/>
                    <a:lstStyle/>
                    <a:p>
                      <a:r>
                        <a:rPr kumimoji="0" lang="zh-CN" altLang="en-US" sz="1800" kern="1200" dirty="0" smtClean="0">
                          <a:solidFill>
                            <a:schemeClr val="dk1"/>
                          </a:solidFill>
                          <a:latin typeface="+mn-lt"/>
                          <a:ea typeface="+mn-ea"/>
                          <a:cs typeface="+mn-cs"/>
                        </a:rPr>
                        <a:t>（</a:t>
                      </a:r>
                      <a:r>
                        <a:rPr kumimoji="0" lang="en-US" sz="1800" kern="1200" dirty="0" smtClean="0">
                          <a:solidFill>
                            <a:schemeClr val="dk1"/>
                          </a:solidFill>
                          <a:latin typeface="+mn-lt"/>
                          <a:ea typeface="+mn-ea"/>
                          <a:cs typeface="+mn-cs"/>
                        </a:rPr>
                        <a:t>1</a:t>
                      </a:r>
                      <a:r>
                        <a:rPr kumimoji="0" lang="zh-CN" altLang="en-US" sz="1800" kern="1200" dirty="0" smtClean="0">
                          <a:solidFill>
                            <a:schemeClr val="dk1"/>
                          </a:solidFill>
                          <a:latin typeface="+mn-lt"/>
                          <a:ea typeface="+mn-ea"/>
                          <a:cs typeface="+mn-cs"/>
                        </a:rPr>
                        <a:t>）在运输时不得曝晒、沾污、抛摔、重压和损伤；</a:t>
                      </a:r>
                    </a:p>
                    <a:p>
                      <a:r>
                        <a:rPr kumimoji="0" lang="zh-CN" altLang="en-US" sz="1800" kern="1200" dirty="0" smtClean="0">
                          <a:solidFill>
                            <a:schemeClr val="dk1"/>
                          </a:solidFill>
                          <a:latin typeface="+mn-lt"/>
                          <a:ea typeface="+mn-ea"/>
                          <a:cs typeface="+mn-cs"/>
                        </a:rPr>
                        <a:t>（</a:t>
                      </a:r>
                      <a:r>
                        <a:rPr kumimoji="0" lang="en-US" sz="1800" kern="1200" dirty="0" smtClean="0">
                          <a:solidFill>
                            <a:schemeClr val="dk1"/>
                          </a:solidFill>
                          <a:latin typeface="+mn-lt"/>
                          <a:ea typeface="+mn-ea"/>
                          <a:cs typeface="+mn-cs"/>
                        </a:rPr>
                        <a:t>2</a:t>
                      </a:r>
                      <a:r>
                        <a:rPr kumimoji="0" lang="zh-CN" altLang="en-US" sz="1800" kern="1200" dirty="0" smtClean="0">
                          <a:solidFill>
                            <a:schemeClr val="dk1"/>
                          </a:solidFill>
                          <a:latin typeface="+mn-lt"/>
                          <a:ea typeface="+mn-ea"/>
                          <a:cs typeface="+mn-cs"/>
                        </a:rPr>
                        <a:t>）应合理堆放，远离热源。管材堆放高度不超过</a:t>
                      </a:r>
                      <a:r>
                        <a:rPr kumimoji="0" lang="en-US" sz="1800" kern="1200" dirty="0" smtClean="0">
                          <a:solidFill>
                            <a:schemeClr val="dk1"/>
                          </a:solidFill>
                          <a:latin typeface="+mn-lt"/>
                          <a:ea typeface="+mn-ea"/>
                          <a:cs typeface="+mn-cs"/>
                        </a:rPr>
                        <a:t>1.5m</a:t>
                      </a:r>
                      <a:r>
                        <a:rPr kumimoji="0" lang="zh-CN" altLang="en-US" sz="1800" kern="1200" dirty="0" smtClean="0">
                          <a:solidFill>
                            <a:schemeClr val="dk1"/>
                          </a:solidFill>
                          <a:latin typeface="+mn-lt"/>
                          <a:ea typeface="+mn-ea"/>
                          <a:cs typeface="+mn-cs"/>
                        </a:rPr>
                        <a:t>，如室外堆放，应有遮盖物；</a:t>
                      </a:r>
                    </a:p>
                    <a:p>
                      <a:r>
                        <a:rPr kumimoji="0" lang="zh-CN" altLang="en-US" sz="1800" kern="1200" dirty="0" smtClean="0">
                          <a:solidFill>
                            <a:schemeClr val="dk1"/>
                          </a:solidFill>
                          <a:latin typeface="+mn-lt"/>
                          <a:ea typeface="+mn-ea"/>
                          <a:cs typeface="+mn-cs"/>
                        </a:rPr>
                        <a:t>（</a:t>
                      </a:r>
                      <a:r>
                        <a:rPr kumimoji="0" lang="en-US" sz="1800" kern="1200" dirty="0" smtClean="0">
                          <a:solidFill>
                            <a:schemeClr val="dk1"/>
                          </a:solidFill>
                          <a:latin typeface="+mn-lt"/>
                          <a:ea typeface="+mn-ea"/>
                          <a:cs typeface="+mn-cs"/>
                        </a:rPr>
                        <a:t>3</a:t>
                      </a:r>
                      <a:r>
                        <a:rPr kumimoji="0" lang="zh-CN" altLang="en-US" sz="1800" kern="1200" dirty="0" smtClean="0">
                          <a:solidFill>
                            <a:schemeClr val="dk1"/>
                          </a:solidFill>
                          <a:latin typeface="+mn-lt"/>
                          <a:ea typeface="+mn-ea"/>
                          <a:cs typeface="+mn-cs"/>
                        </a:rPr>
                        <a:t>）管件应存放在库房内，远离热源。</a:t>
                      </a:r>
                      <a:endParaRPr lang="zh-CN" altLang="en-US" dirty="0"/>
                    </a:p>
                  </a:txBody>
                  <a:tcPr/>
                </a:tc>
              </a:tr>
              <a:tr h="985844">
                <a:tc>
                  <a:txBody>
                    <a:bodyPr/>
                    <a:lstStyle/>
                    <a:p>
                      <a:r>
                        <a:rPr kumimoji="0" lang="zh-CN" altLang="en-US" sz="1800" kern="1200" dirty="0" smtClean="0">
                          <a:solidFill>
                            <a:schemeClr val="dk1"/>
                          </a:solidFill>
                          <a:latin typeface="+mn-lt"/>
                          <a:ea typeface="+mn-ea"/>
                          <a:cs typeface="+mn-cs"/>
                        </a:rPr>
                        <a:t>干粉砂浆</a:t>
                      </a:r>
                      <a:endParaRPr lang="zh-CN" altLang="en-US" dirty="0"/>
                    </a:p>
                  </a:txBody>
                  <a:tcPr/>
                </a:tc>
                <a:tc>
                  <a:txBody>
                    <a:bodyPr/>
                    <a:lstStyle/>
                    <a:p>
                      <a:r>
                        <a:rPr kumimoji="0" lang="zh-CN" altLang="en-US" sz="1800" kern="1200" dirty="0" smtClean="0">
                          <a:solidFill>
                            <a:schemeClr val="dk1"/>
                          </a:solidFill>
                          <a:latin typeface="+mn-lt"/>
                          <a:ea typeface="+mn-ea"/>
                          <a:cs typeface="+mn-cs"/>
                        </a:rPr>
                        <a:t>（</a:t>
                      </a:r>
                      <a:r>
                        <a:rPr kumimoji="0" lang="en-US" sz="1800" kern="1200" dirty="0" smtClean="0">
                          <a:solidFill>
                            <a:schemeClr val="dk1"/>
                          </a:solidFill>
                          <a:latin typeface="+mn-lt"/>
                          <a:ea typeface="+mn-ea"/>
                          <a:cs typeface="+mn-cs"/>
                        </a:rPr>
                        <a:t>1</a:t>
                      </a:r>
                      <a:r>
                        <a:rPr kumimoji="0" lang="zh-CN" altLang="en-US" sz="1800" kern="1200" dirty="0" smtClean="0">
                          <a:solidFill>
                            <a:schemeClr val="dk1"/>
                          </a:solidFill>
                          <a:latin typeface="+mn-lt"/>
                          <a:ea typeface="+mn-ea"/>
                          <a:cs typeface="+mn-cs"/>
                        </a:rPr>
                        <a:t>）袋装干粉砂浆的保质期为</a:t>
                      </a:r>
                      <a:r>
                        <a:rPr kumimoji="0" lang="en-US" sz="1800" kern="1200" dirty="0" smtClean="0">
                          <a:solidFill>
                            <a:schemeClr val="dk1"/>
                          </a:solidFill>
                          <a:latin typeface="+mn-lt"/>
                          <a:ea typeface="+mn-ea"/>
                          <a:cs typeface="+mn-cs"/>
                        </a:rPr>
                        <a:t>3</a:t>
                      </a:r>
                      <a:r>
                        <a:rPr kumimoji="0" lang="zh-CN" altLang="en-US" sz="1800" kern="1200" dirty="0" smtClean="0">
                          <a:solidFill>
                            <a:schemeClr val="dk1"/>
                          </a:solidFill>
                          <a:latin typeface="+mn-lt"/>
                          <a:ea typeface="+mn-ea"/>
                          <a:cs typeface="+mn-cs"/>
                        </a:rPr>
                        <a:t>个月；</a:t>
                      </a:r>
                    </a:p>
                    <a:p>
                      <a:r>
                        <a:rPr kumimoji="0" lang="zh-CN" altLang="en-US" sz="1800" kern="1200" dirty="0" smtClean="0">
                          <a:solidFill>
                            <a:schemeClr val="dk1"/>
                          </a:solidFill>
                          <a:latin typeface="+mn-lt"/>
                          <a:ea typeface="+mn-ea"/>
                          <a:cs typeface="+mn-cs"/>
                        </a:rPr>
                        <a:t>（</a:t>
                      </a:r>
                      <a:r>
                        <a:rPr kumimoji="0" lang="en-US" sz="1800" kern="1200" dirty="0" smtClean="0">
                          <a:solidFill>
                            <a:schemeClr val="dk1"/>
                          </a:solidFill>
                          <a:latin typeface="+mn-lt"/>
                          <a:ea typeface="+mn-ea"/>
                          <a:cs typeface="+mn-cs"/>
                        </a:rPr>
                        <a:t>2</a:t>
                      </a:r>
                      <a:r>
                        <a:rPr kumimoji="0" lang="zh-CN" altLang="en-US" sz="1800" kern="1200" dirty="0" smtClean="0">
                          <a:solidFill>
                            <a:schemeClr val="dk1"/>
                          </a:solidFill>
                          <a:latin typeface="+mn-lt"/>
                          <a:ea typeface="+mn-ea"/>
                          <a:cs typeface="+mn-cs"/>
                        </a:rPr>
                        <a:t>）散装干粉砂浆必须在专用封闭式筒仓内储存，筒仓应有防雨措施，储存期不超过</a:t>
                      </a:r>
                      <a:r>
                        <a:rPr kumimoji="0" lang="en-US" sz="1800" kern="1200" dirty="0" smtClean="0">
                          <a:solidFill>
                            <a:schemeClr val="dk1"/>
                          </a:solidFill>
                          <a:latin typeface="+mn-lt"/>
                          <a:ea typeface="+mn-ea"/>
                          <a:cs typeface="+mn-cs"/>
                        </a:rPr>
                        <a:t>3</a:t>
                      </a:r>
                      <a:r>
                        <a:rPr kumimoji="0" lang="zh-CN" altLang="en-US" sz="1800" kern="1200" dirty="0" smtClean="0">
                          <a:solidFill>
                            <a:schemeClr val="dk1"/>
                          </a:solidFill>
                          <a:latin typeface="+mn-lt"/>
                          <a:ea typeface="+mn-ea"/>
                          <a:cs typeface="+mn-cs"/>
                        </a:rPr>
                        <a:t>个月；</a:t>
                      </a:r>
                    </a:p>
                    <a:p>
                      <a:r>
                        <a:rPr kumimoji="0" lang="zh-CN" altLang="en-US" sz="1800" kern="1200" dirty="0" smtClean="0">
                          <a:solidFill>
                            <a:schemeClr val="dk1"/>
                          </a:solidFill>
                          <a:latin typeface="+mn-lt"/>
                          <a:ea typeface="+mn-ea"/>
                          <a:cs typeface="+mn-cs"/>
                        </a:rPr>
                        <a:t>（</a:t>
                      </a:r>
                      <a:r>
                        <a:rPr kumimoji="0" lang="en-US" sz="1800" kern="1200" dirty="0" smtClean="0">
                          <a:solidFill>
                            <a:schemeClr val="dk1"/>
                          </a:solidFill>
                          <a:latin typeface="+mn-lt"/>
                          <a:ea typeface="+mn-ea"/>
                          <a:cs typeface="+mn-cs"/>
                        </a:rPr>
                        <a:t>3</a:t>
                      </a:r>
                      <a:r>
                        <a:rPr kumimoji="0" lang="zh-CN" altLang="en-US" sz="1800" kern="1200" dirty="0" smtClean="0">
                          <a:solidFill>
                            <a:schemeClr val="dk1"/>
                          </a:solidFill>
                          <a:latin typeface="+mn-lt"/>
                          <a:ea typeface="+mn-ea"/>
                          <a:cs typeface="+mn-cs"/>
                        </a:rPr>
                        <a:t>）不同品种和强度等级的产品应分别储存，不得混杂。</a:t>
                      </a:r>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type="body" orient="vert" idx="4294967295"/>
          </p:nvPr>
        </p:nvSpPr>
        <p:spPr>
          <a:xfrm>
            <a:off x="323528" y="1484784"/>
            <a:ext cx="8496944" cy="4165923"/>
          </a:xfrm>
        </p:spPr>
        <p:txBody>
          <a:bodyPr>
            <a:normAutofit fontScale="62500" lnSpcReduction="20000"/>
          </a:bodyPr>
          <a:lstStyle/>
          <a:p>
            <a:r>
              <a:rPr lang="zh-CN" altLang="en-US" sz="2600" dirty="0" smtClean="0">
                <a:latin typeface="华文楷体" pitchFamily="2" charset="-122"/>
                <a:ea typeface="华文楷体" pitchFamily="2" charset="-122"/>
              </a:rPr>
              <a:t>一、地方性法规</a:t>
            </a:r>
            <a:endParaRPr lang="en-US" altLang="zh-CN" sz="2600" dirty="0" smtClean="0">
              <a:latin typeface="华文楷体" pitchFamily="2" charset="-122"/>
              <a:ea typeface="华文楷体" pitchFamily="2" charset="-122"/>
            </a:endParaRPr>
          </a:p>
          <a:p>
            <a:pPr>
              <a:buNone/>
            </a:pPr>
            <a:r>
              <a:rPr lang="en-US" altLang="zh-CN" sz="2600" dirty="0" smtClean="0">
                <a:latin typeface="华文楷体" pitchFamily="2" charset="-122"/>
                <a:ea typeface="华文楷体" pitchFamily="2" charset="-122"/>
              </a:rPr>
              <a:t>     </a:t>
            </a:r>
            <a:r>
              <a:rPr lang="zh-CN" altLang="zh-CN" sz="2600" dirty="0" smtClean="0">
                <a:latin typeface="华文楷体" pitchFamily="2" charset="-122"/>
                <a:ea typeface="华文楷体" pitchFamily="2" charset="-122"/>
              </a:rPr>
              <a:t>《</a:t>
            </a:r>
            <a:r>
              <a:rPr lang="zh-CN" altLang="en-US" sz="2600" dirty="0" smtClean="0">
                <a:latin typeface="华文楷体" pitchFamily="2" charset="-122"/>
                <a:ea typeface="华文楷体" pitchFamily="2" charset="-122"/>
              </a:rPr>
              <a:t>上海市建设工程质量和安全管理条例</a:t>
            </a:r>
            <a:r>
              <a:rPr lang="zh-CN" altLang="zh-CN" sz="2600" dirty="0" smtClean="0">
                <a:latin typeface="华文楷体" pitchFamily="2" charset="-122"/>
                <a:ea typeface="华文楷体" pitchFamily="2" charset="-122"/>
              </a:rPr>
              <a:t>》</a:t>
            </a:r>
          </a:p>
          <a:p>
            <a:pPr>
              <a:buNone/>
            </a:pPr>
            <a:r>
              <a:rPr lang="zh-CN" altLang="en-US" sz="2600" dirty="0" smtClean="0">
                <a:latin typeface="华文楷体" pitchFamily="2" charset="-122"/>
                <a:ea typeface="华文楷体" pitchFamily="2" charset="-122"/>
              </a:rPr>
              <a:t>     </a:t>
            </a:r>
            <a:r>
              <a:rPr lang="zh-CN" altLang="zh-CN" sz="2600" dirty="0" smtClean="0">
                <a:latin typeface="华文楷体" pitchFamily="2" charset="-122"/>
                <a:ea typeface="华文楷体" pitchFamily="2" charset="-122"/>
              </a:rPr>
              <a:t>《</a:t>
            </a:r>
            <a:r>
              <a:rPr lang="zh-CN" altLang="en-US" sz="2600" dirty="0" smtClean="0">
                <a:latin typeface="华文楷体" pitchFamily="2" charset="-122"/>
                <a:ea typeface="华文楷体" pitchFamily="2" charset="-122"/>
              </a:rPr>
              <a:t>上海市建设工程材料管理条例</a:t>
            </a:r>
            <a:r>
              <a:rPr lang="zh-CN" altLang="zh-CN" sz="2600" dirty="0" smtClean="0">
                <a:latin typeface="华文楷体" pitchFamily="2" charset="-122"/>
                <a:ea typeface="华文楷体" pitchFamily="2" charset="-122"/>
              </a:rPr>
              <a:t>》</a:t>
            </a:r>
            <a:endParaRPr lang="en-US" altLang="zh-CN" sz="2600" dirty="0" smtClean="0">
              <a:latin typeface="华文楷体" pitchFamily="2" charset="-122"/>
              <a:ea typeface="华文楷体" pitchFamily="2" charset="-122"/>
            </a:endParaRPr>
          </a:p>
          <a:p>
            <a:pPr>
              <a:buNone/>
            </a:pPr>
            <a:endParaRPr lang="en-US" altLang="zh-CN" sz="2600" dirty="0" smtClean="0">
              <a:latin typeface="华文楷体" pitchFamily="2" charset="-122"/>
              <a:ea typeface="华文楷体" pitchFamily="2" charset="-122"/>
            </a:endParaRPr>
          </a:p>
          <a:p>
            <a:r>
              <a:rPr lang="zh-CN" altLang="en-US" sz="2600" dirty="0" smtClean="0">
                <a:latin typeface="华文楷体" pitchFamily="2" charset="-122"/>
                <a:ea typeface="华文楷体" pitchFamily="2" charset="-122"/>
              </a:rPr>
              <a:t>二、政府规章</a:t>
            </a:r>
            <a:endParaRPr lang="en-US" altLang="zh-CN" sz="2600" dirty="0" smtClean="0">
              <a:latin typeface="华文楷体" pitchFamily="2" charset="-122"/>
              <a:ea typeface="华文楷体" pitchFamily="2" charset="-122"/>
            </a:endParaRPr>
          </a:p>
          <a:p>
            <a:pPr>
              <a:buNone/>
            </a:pPr>
            <a:r>
              <a:rPr lang="en-US" altLang="zh-CN" sz="2600" dirty="0" smtClean="0">
                <a:latin typeface="华文楷体" pitchFamily="2" charset="-122"/>
                <a:ea typeface="华文楷体" pitchFamily="2" charset="-122"/>
              </a:rPr>
              <a:t>     </a:t>
            </a:r>
            <a:r>
              <a:rPr lang="zh-CN" altLang="zh-CN" sz="2600" dirty="0" smtClean="0">
                <a:latin typeface="华文楷体" pitchFamily="2" charset="-122"/>
                <a:ea typeface="华文楷体" pitchFamily="2" charset="-122"/>
              </a:rPr>
              <a:t>《上海市建设工程检测管理办法》</a:t>
            </a:r>
            <a:endParaRPr lang="en-US" altLang="zh-CN" sz="2600" dirty="0" smtClean="0">
              <a:latin typeface="华文楷体" pitchFamily="2" charset="-122"/>
              <a:ea typeface="华文楷体" pitchFamily="2" charset="-122"/>
            </a:endParaRPr>
          </a:p>
          <a:p>
            <a:pPr>
              <a:buNone/>
            </a:pPr>
            <a:r>
              <a:rPr lang="en-US" altLang="zh-CN" sz="2600" dirty="0" smtClean="0">
                <a:latin typeface="华文楷体" pitchFamily="2" charset="-122"/>
                <a:ea typeface="华文楷体" pitchFamily="2" charset="-122"/>
              </a:rPr>
              <a:t>     </a:t>
            </a:r>
            <a:r>
              <a:rPr lang="zh-CN" altLang="zh-CN" sz="2600" dirty="0" smtClean="0">
                <a:latin typeface="华文楷体" pitchFamily="2" charset="-122"/>
                <a:ea typeface="华文楷体" pitchFamily="2" charset="-122"/>
              </a:rPr>
              <a:t>《上海市建设工程监理管理办法》</a:t>
            </a:r>
            <a:r>
              <a:rPr lang="en-US" altLang="zh-CN" sz="2600" dirty="0" smtClean="0">
                <a:latin typeface="华文楷体" pitchFamily="2" charset="-122"/>
                <a:ea typeface="华文楷体" pitchFamily="2" charset="-122"/>
              </a:rPr>
              <a:t>     </a:t>
            </a:r>
            <a:endParaRPr lang="zh-CN" altLang="zh-CN" sz="2600" dirty="0" smtClean="0">
              <a:latin typeface="华文楷体" pitchFamily="2" charset="-122"/>
              <a:ea typeface="华文楷体" pitchFamily="2" charset="-122"/>
            </a:endParaRPr>
          </a:p>
          <a:p>
            <a:pPr>
              <a:buNone/>
            </a:pPr>
            <a:endParaRPr lang="en-US" altLang="zh-CN" sz="2600" dirty="0" smtClean="0">
              <a:latin typeface="华文楷体" pitchFamily="2" charset="-122"/>
              <a:ea typeface="华文楷体" pitchFamily="2" charset="-122"/>
            </a:endParaRPr>
          </a:p>
          <a:p>
            <a:r>
              <a:rPr lang="zh-CN" altLang="en-US" sz="2600" dirty="0" smtClean="0">
                <a:latin typeface="华文楷体" pitchFamily="2" charset="-122"/>
                <a:ea typeface="华文楷体" pitchFamily="2" charset="-122"/>
              </a:rPr>
              <a:t>三、规范性文件</a:t>
            </a:r>
            <a:endParaRPr lang="en-US" altLang="zh-CN" sz="2600" dirty="0" smtClean="0">
              <a:latin typeface="华文楷体" pitchFamily="2" charset="-122"/>
              <a:ea typeface="华文楷体" pitchFamily="2" charset="-122"/>
            </a:endParaRPr>
          </a:p>
          <a:p>
            <a:pPr>
              <a:buNone/>
            </a:pPr>
            <a:r>
              <a:rPr lang="en-US" altLang="zh-CN" sz="2600" dirty="0" smtClean="0">
                <a:latin typeface="华文楷体" pitchFamily="2" charset="-122"/>
                <a:ea typeface="华文楷体" pitchFamily="2" charset="-122"/>
              </a:rPr>
              <a:t>    《</a:t>
            </a:r>
            <a:r>
              <a:rPr lang="zh-CN" altLang="en-US" sz="2600" dirty="0" smtClean="0">
                <a:latin typeface="华文楷体" pitchFamily="2" charset="-122"/>
                <a:ea typeface="华文楷体" pitchFamily="2" charset="-122"/>
              </a:rPr>
              <a:t>关于进一步深化建材备案放管服改革工作的通知（沪建建材</a:t>
            </a:r>
            <a:r>
              <a:rPr lang="en-US" altLang="zh-CN" sz="2600" dirty="0" smtClean="0">
                <a:latin typeface="华文楷体" pitchFamily="2" charset="-122"/>
                <a:ea typeface="华文楷体" pitchFamily="2" charset="-122"/>
              </a:rPr>
              <a:t>〔2021〕318</a:t>
            </a:r>
            <a:r>
              <a:rPr lang="zh-CN" altLang="en-US" sz="2600" dirty="0" smtClean="0">
                <a:latin typeface="华文楷体" pitchFamily="2" charset="-122"/>
                <a:ea typeface="华文楷体" pitchFamily="2" charset="-122"/>
              </a:rPr>
              <a:t>号）</a:t>
            </a:r>
            <a:r>
              <a:rPr lang="en-US" altLang="zh-CN" sz="2600" dirty="0" smtClean="0">
                <a:latin typeface="华文楷体" pitchFamily="2" charset="-122"/>
                <a:ea typeface="华文楷体" pitchFamily="2" charset="-122"/>
              </a:rPr>
              <a:t>》</a:t>
            </a:r>
          </a:p>
          <a:p>
            <a:pPr>
              <a:buNone/>
            </a:pPr>
            <a:r>
              <a:rPr lang="en-US" altLang="zh-CN" sz="2600" dirty="0" smtClean="0">
                <a:latin typeface="华文楷体" pitchFamily="2" charset="-122"/>
                <a:ea typeface="华文楷体" pitchFamily="2" charset="-122"/>
              </a:rPr>
              <a:t>    《</a:t>
            </a:r>
            <a:r>
              <a:rPr lang="zh-CN" altLang="en-US" sz="2600" dirty="0" smtClean="0">
                <a:latin typeface="华文楷体" pitchFamily="2" charset="-122"/>
                <a:ea typeface="华文楷体" pitchFamily="2" charset="-122"/>
              </a:rPr>
              <a:t>上海市建设工程材料使用监督管理规定（沪建管</a:t>
            </a:r>
            <a:r>
              <a:rPr lang="en-US" altLang="zh-CN" sz="2600" dirty="0" smtClean="0">
                <a:latin typeface="华文楷体" pitchFamily="2" charset="-122"/>
                <a:ea typeface="华文楷体" pitchFamily="2" charset="-122"/>
              </a:rPr>
              <a:t>〔2015〕726</a:t>
            </a:r>
            <a:r>
              <a:rPr lang="zh-CN" altLang="en-US" sz="2600" dirty="0" smtClean="0">
                <a:latin typeface="华文楷体" pitchFamily="2" charset="-122"/>
                <a:ea typeface="华文楷体" pitchFamily="2" charset="-122"/>
              </a:rPr>
              <a:t>号） </a:t>
            </a:r>
            <a:r>
              <a:rPr lang="en-US" altLang="zh-CN" sz="2600" dirty="0" smtClean="0">
                <a:latin typeface="华文楷体" pitchFamily="2" charset="-122"/>
                <a:ea typeface="华文楷体" pitchFamily="2" charset="-122"/>
              </a:rPr>
              <a:t>》</a:t>
            </a:r>
          </a:p>
          <a:p>
            <a:endParaRPr lang="en-US" altLang="zh-CN" sz="2600" dirty="0" smtClean="0">
              <a:latin typeface="华文楷体" pitchFamily="2" charset="-122"/>
              <a:ea typeface="华文楷体" pitchFamily="2" charset="-122"/>
            </a:endParaRPr>
          </a:p>
          <a:p>
            <a:r>
              <a:rPr lang="zh-CN" altLang="en-US" sz="2600" dirty="0" smtClean="0">
                <a:latin typeface="华文楷体" pitchFamily="2" charset="-122"/>
                <a:ea typeface="华文楷体" pitchFamily="2" charset="-122"/>
              </a:rPr>
              <a:t>四、管理性要求</a:t>
            </a:r>
            <a:endParaRPr lang="en-US" altLang="zh-CN" sz="2600" dirty="0" smtClean="0">
              <a:latin typeface="华文楷体" pitchFamily="2" charset="-122"/>
              <a:ea typeface="华文楷体" pitchFamily="2" charset="-122"/>
            </a:endParaRPr>
          </a:p>
          <a:p>
            <a:pPr>
              <a:buNone/>
            </a:pPr>
            <a:r>
              <a:rPr lang="zh-CN" altLang="en-US" sz="2600" dirty="0" smtClean="0">
                <a:latin typeface="华文楷体" pitchFamily="2" charset="-122"/>
                <a:ea typeface="华文楷体" pitchFamily="2" charset="-122"/>
              </a:rPr>
              <a:t>      关于</a:t>
            </a:r>
            <a:r>
              <a:rPr lang="zh-CN" altLang="en-US" sz="2600" dirty="0" smtClean="0">
                <a:latin typeface="华文楷体" pitchFamily="2" charset="-122"/>
                <a:ea typeface="华文楷体" pitchFamily="2" charset="-122"/>
              </a:rPr>
              <a:t>加强调直钢筋和成型钢筋质量监督管理的通知（沪建安质监</a:t>
            </a:r>
            <a:r>
              <a:rPr lang="en-US" altLang="zh-CN" sz="2600" dirty="0" smtClean="0">
                <a:latin typeface="华文楷体" pitchFamily="2" charset="-122"/>
                <a:ea typeface="华文楷体" pitchFamily="2" charset="-122"/>
              </a:rPr>
              <a:t>[2010]121</a:t>
            </a:r>
            <a:r>
              <a:rPr lang="zh-CN" altLang="en-US" sz="2600" dirty="0" smtClean="0">
                <a:latin typeface="华文楷体" pitchFamily="2" charset="-122"/>
                <a:ea typeface="华文楷体" pitchFamily="2" charset="-122"/>
              </a:rPr>
              <a:t>号</a:t>
            </a:r>
            <a:r>
              <a:rPr lang="zh-CN" altLang="en-US" sz="2600" dirty="0" smtClean="0">
                <a:latin typeface="华文楷体" pitchFamily="2" charset="-122"/>
                <a:ea typeface="华文楷体" pitchFamily="2" charset="-122"/>
              </a:rPr>
              <a:t>）</a:t>
            </a:r>
            <a:endParaRPr lang="en-US" altLang="zh-CN" sz="2600" dirty="0" smtClean="0">
              <a:latin typeface="华文楷体" pitchFamily="2" charset="-122"/>
              <a:ea typeface="华文楷体" pitchFamily="2" charset="-122"/>
            </a:endParaRPr>
          </a:p>
          <a:p>
            <a:pPr>
              <a:buNone/>
            </a:pPr>
            <a:r>
              <a:rPr lang="zh-CN" altLang="en-US" sz="2600" dirty="0" smtClean="0">
                <a:latin typeface="华文楷体" pitchFamily="2" charset="-122"/>
                <a:ea typeface="华文楷体" pitchFamily="2" charset="-122"/>
              </a:rPr>
              <a:t>      关于</a:t>
            </a:r>
            <a:r>
              <a:rPr lang="zh-CN" altLang="en-US" sz="2600" dirty="0" smtClean="0">
                <a:latin typeface="华文楷体" pitchFamily="2" charset="-122"/>
                <a:ea typeface="华文楷体" pitchFamily="2" charset="-122"/>
              </a:rPr>
              <a:t>加强预拌混凝土质量管理的通知（沪建安质监</a:t>
            </a:r>
            <a:r>
              <a:rPr lang="en-US" altLang="zh-CN" sz="2600" dirty="0" smtClean="0">
                <a:latin typeface="华文楷体" pitchFamily="2" charset="-122"/>
                <a:ea typeface="华文楷体" pitchFamily="2" charset="-122"/>
              </a:rPr>
              <a:t>[2010]50</a:t>
            </a:r>
            <a:r>
              <a:rPr lang="zh-CN" altLang="en-US" sz="2600" dirty="0" smtClean="0">
                <a:latin typeface="华文楷体" pitchFamily="2" charset="-122"/>
                <a:ea typeface="华文楷体" pitchFamily="2" charset="-122"/>
              </a:rPr>
              <a:t>号）</a:t>
            </a:r>
            <a:endParaRPr lang="en-US" altLang="zh-CN" sz="2600" dirty="0" smtClean="0">
              <a:latin typeface="华文楷体" pitchFamily="2" charset="-122"/>
              <a:ea typeface="华文楷体" pitchFamily="2" charset="-122"/>
            </a:endParaRPr>
          </a:p>
          <a:p>
            <a:pPr>
              <a:buNone/>
            </a:pPr>
            <a:r>
              <a:rPr lang="zh-CN" altLang="en-US" sz="2600" dirty="0" smtClean="0">
                <a:latin typeface="华文楷体" pitchFamily="2" charset="-122"/>
                <a:ea typeface="华文楷体" pitchFamily="2" charset="-122"/>
              </a:rPr>
              <a:t>      建筑</a:t>
            </a:r>
            <a:r>
              <a:rPr lang="zh-CN" altLang="en-US" sz="2600" dirty="0" smtClean="0">
                <a:latin typeface="华文楷体" pitchFamily="2" charset="-122"/>
                <a:ea typeface="华文楷体" pitchFamily="2" charset="-122"/>
              </a:rPr>
              <a:t>施工现场钢管扣件安全管理规定（沪建质安</a:t>
            </a:r>
            <a:r>
              <a:rPr lang="en-US" altLang="zh-CN" sz="2600" dirty="0" smtClean="0">
                <a:latin typeface="华文楷体" pitchFamily="2" charset="-122"/>
                <a:ea typeface="华文楷体" pitchFamily="2" charset="-122"/>
              </a:rPr>
              <a:t>〔2016〕256</a:t>
            </a:r>
            <a:r>
              <a:rPr lang="zh-CN" altLang="en-US" sz="2600" dirty="0" smtClean="0">
                <a:latin typeface="华文楷体" pitchFamily="2" charset="-122"/>
                <a:ea typeface="华文楷体" pitchFamily="2" charset="-122"/>
              </a:rPr>
              <a:t>号）</a:t>
            </a:r>
            <a:endParaRPr lang="en-US" altLang="zh-CN" sz="2600" dirty="0" smtClean="0">
              <a:latin typeface="华文楷体" pitchFamily="2" charset="-122"/>
              <a:ea typeface="华文楷体" pitchFamily="2" charset="-122"/>
            </a:endParaRPr>
          </a:p>
          <a:p>
            <a:pPr>
              <a:buNone/>
            </a:pPr>
            <a:endParaRPr lang="en-US" altLang="zh-CN" sz="2400" dirty="0" smtClean="0">
              <a:latin typeface="华文楷体" pitchFamily="2" charset="-122"/>
              <a:ea typeface="华文楷体" pitchFamily="2" charset="-122"/>
            </a:endParaRPr>
          </a:p>
          <a:p>
            <a:endParaRPr lang="en-US" altLang="zh-CN" sz="2800" dirty="0" smtClean="0">
              <a:latin typeface="黑体" pitchFamily="49" charset="-122"/>
              <a:ea typeface="黑体" pitchFamily="49" charset="-122"/>
            </a:endParaRPr>
          </a:p>
        </p:txBody>
      </p:sp>
      <p:sp>
        <p:nvSpPr>
          <p:cNvPr id="5" name="标题 1"/>
          <p:cNvSpPr txBox="1">
            <a:spLocks/>
          </p:cNvSpPr>
          <p:nvPr/>
        </p:nvSpPr>
        <p:spPr>
          <a:xfrm>
            <a:off x="0" y="274638"/>
            <a:ext cx="9144000" cy="1143000"/>
          </a:xfrm>
          <a:prstGeom prst="rect">
            <a:avLst/>
          </a:prstGeom>
        </p:spPr>
        <p:txBody>
          <a:bodyPr vert="horz"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zh-CN" altLang="en-US" sz="4000" noProof="0" dirty="0" smtClean="0">
                <a:solidFill>
                  <a:schemeClr val="tx2"/>
                </a:solidFill>
                <a:latin typeface="黑体" pitchFamily="49" charset="-122"/>
                <a:ea typeface="黑体" pitchFamily="49" charset="-122"/>
                <a:cs typeface="+mj-cs"/>
              </a:rPr>
              <a:t>一、法规文件</a:t>
            </a:r>
            <a:endParaRPr kumimoji="0" lang="zh-CN" altLang="en-US" sz="4000" b="0" i="0" u="none" strike="noStrike" kern="1200" cap="none" spc="0" normalizeH="0" baseline="0" noProof="0" dirty="0">
              <a:ln>
                <a:noFill/>
              </a:ln>
              <a:solidFill>
                <a:schemeClr val="tx2"/>
              </a:solidFill>
              <a:effectLst/>
              <a:uLnTx/>
              <a:uFillTx/>
              <a:latin typeface="黑体" pitchFamily="49" charset="-122"/>
              <a:ea typeface="黑体" pitchFamily="49" charset="-122"/>
              <a:cs typeface="+mj-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type="body" orient="vert" idx="4294967295"/>
          </p:nvPr>
        </p:nvSpPr>
        <p:spPr>
          <a:xfrm>
            <a:off x="323528" y="1484784"/>
            <a:ext cx="8496944" cy="4165923"/>
          </a:xfrm>
        </p:spPr>
        <p:txBody>
          <a:bodyPr>
            <a:noAutofit/>
          </a:bodyPr>
          <a:lstStyle/>
          <a:p>
            <a:pPr fontAlgn="ctr"/>
            <a:r>
              <a:rPr lang="en-US" altLang="zh-CN" sz="2000" dirty="0" smtClean="0"/>
              <a:t>          </a:t>
            </a:r>
            <a:r>
              <a:rPr lang="zh-CN" altLang="zh-CN" sz="2000" dirty="0" smtClean="0"/>
              <a:t>对于进场检验和见证取样复试合格的材料，监理单位方可进行材料进场检验签证，未经监理单位签字认可的材料不得在住宅修缮工程中使用。</a:t>
            </a:r>
            <a:endParaRPr lang="zh-CN" altLang="zh-CN" sz="2000" dirty="0"/>
          </a:p>
        </p:txBody>
      </p:sp>
      <p:sp>
        <p:nvSpPr>
          <p:cNvPr id="5" name="标题 1"/>
          <p:cNvSpPr txBox="1">
            <a:spLocks/>
          </p:cNvSpPr>
          <p:nvPr/>
        </p:nvSpPr>
        <p:spPr>
          <a:xfrm>
            <a:off x="0" y="274638"/>
            <a:ext cx="9144000" cy="1143000"/>
          </a:xfrm>
          <a:prstGeom prst="rect">
            <a:avLst/>
          </a:prstGeom>
        </p:spPr>
        <p:txBody>
          <a:bodyPr vert="horz"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altLang="en-US" sz="3600" b="0" i="0" u="none" strike="noStrike" kern="1200" cap="none" spc="0" normalizeH="0" baseline="0" noProof="0" dirty="0" smtClean="0">
                <a:ln>
                  <a:noFill/>
                </a:ln>
                <a:solidFill>
                  <a:schemeClr val="tx2"/>
                </a:solidFill>
                <a:effectLst/>
                <a:uLnTx/>
                <a:uFillTx/>
                <a:latin typeface="黑体" pitchFamily="49" charset="-122"/>
                <a:ea typeface="黑体" pitchFamily="49" charset="-122"/>
                <a:cs typeface="+mj-cs"/>
              </a:rPr>
              <a:t>（三）监理审核</a:t>
            </a:r>
            <a:endParaRPr kumimoji="0" lang="zh-CN" altLang="en-US" sz="3600" b="0" i="0" u="none" strike="noStrike" kern="1200" cap="none" spc="0" normalizeH="0" baseline="0" noProof="0" dirty="0">
              <a:ln>
                <a:noFill/>
              </a:ln>
              <a:solidFill>
                <a:schemeClr val="tx2"/>
              </a:solidFill>
              <a:effectLst/>
              <a:uLnTx/>
              <a:uFillTx/>
              <a:latin typeface="黑体" pitchFamily="49" charset="-122"/>
              <a:ea typeface="黑体" pitchFamily="49" charset="-122"/>
              <a:cs typeface="+mj-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type="body" orient="vert" idx="4294967295"/>
          </p:nvPr>
        </p:nvSpPr>
        <p:spPr>
          <a:xfrm>
            <a:off x="323528" y="1484784"/>
            <a:ext cx="8496944" cy="4165923"/>
          </a:xfrm>
        </p:spPr>
        <p:txBody>
          <a:bodyPr>
            <a:noAutofit/>
          </a:bodyPr>
          <a:lstStyle/>
          <a:p>
            <a:r>
              <a:rPr lang="en-US" sz="1800" dirty="0" smtClean="0"/>
              <a:t>1</a:t>
            </a:r>
            <a:r>
              <a:rPr lang="zh-CN" altLang="en-US" sz="1800" dirty="0" smtClean="0"/>
              <a:t>、钢筋</a:t>
            </a:r>
            <a:endParaRPr lang="en-US" altLang="zh-CN" sz="1800" dirty="0" smtClean="0"/>
          </a:p>
          <a:p>
            <a:pPr>
              <a:buNone/>
            </a:pPr>
            <a:r>
              <a:rPr lang="en-US" altLang="zh-CN" sz="1800" dirty="0" smtClean="0"/>
              <a:t>                 </a:t>
            </a:r>
            <a:r>
              <a:rPr lang="zh-CN" altLang="en-US" sz="1800" dirty="0" smtClean="0"/>
              <a:t>钢筋复验不合格，使用单位应当按照有关规定在监理单位的监督下对不合格钢筋及其使用</a:t>
            </a:r>
            <a:r>
              <a:rPr lang="zh-CN" altLang="en-US" sz="1800" dirty="0" smtClean="0"/>
              <a:t>的</a:t>
            </a:r>
            <a:r>
              <a:rPr lang="zh-CN" altLang="en-US" sz="1800" dirty="0" smtClean="0"/>
              <a:t>修缮</a:t>
            </a:r>
            <a:r>
              <a:rPr lang="zh-CN" altLang="en-US" sz="1800" dirty="0" smtClean="0"/>
              <a:t>工程</a:t>
            </a:r>
            <a:r>
              <a:rPr lang="zh-CN" altLang="en-US" sz="1800" dirty="0" smtClean="0"/>
              <a:t>进行处理和处置，并在</a:t>
            </a:r>
            <a:r>
              <a:rPr lang="en-US" altLang="zh-CN" sz="1800" dirty="0" smtClean="0"/>
              <a:t>《</a:t>
            </a:r>
            <a:r>
              <a:rPr lang="zh-CN" altLang="en-US" sz="1800" dirty="0" smtClean="0"/>
              <a:t>综合台账</a:t>
            </a:r>
            <a:r>
              <a:rPr lang="en-US" altLang="zh-CN" sz="1800" dirty="0" smtClean="0"/>
              <a:t>》</a:t>
            </a:r>
            <a:r>
              <a:rPr lang="zh-CN" altLang="en-US" sz="1800" dirty="0" smtClean="0"/>
              <a:t>备注栏中注明处理和处置情况。</a:t>
            </a:r>
          </a:p>
          <a:p>
            <a:pPr>
              <a:buNone/>
            </a:pPr>
            <a:r>
              <a:rPr lang="zh-CN" altLang="en-US" sz="1800" dirty="0" smtClean="0"/>
              <a:t>                 钢筋首次复验不合格后，使用单位的加倍取样、样品封存以及送检应有监理单位的见证和生产（销售）单位的现场确认。加倍复验不合格，使用单位应当会同监理单位就不合格钢筋的处理情况及时</a:t>
            </a:r>
            <a:r>
              <a:rPr lang="zh-CN" altLang="en-US" sz="1800" dirty="0" smtClean="0"/>
              <a:t>上报修缮管理部门。</a:t>
            </a:r>
            <a:endParaRPr lang="zh-CN" altLang="en-US" sz="1800" dirty="0" smtClean="0"/>
          </a:p>
          <a:p>
            <a:pPr>
              <a:buNone/>
            </a:pPr>
            <a:r>
              <a:rPr lang="zh-CN" altLang="en-US" sz="1800" dirty="0" smtClean="0"/>
              <a:t>                 对于复验不合格待退货的钢筋，使用单位应当会同监理单位办理退货手续，并在监理单位的监督下，将复验不合格批的所有钢筋端部和中间喷上不合格色标油漆后方可将该批钢筋清退现场。不合格色标统一规定为桔黄色，油漆总长度不少于</a:t>
            </a:r>
            <a:r>
              <a:rPr lang="en-US" sz="1800" dirty="0" smtClean="0"/>
              <a:t>30cm</a:t>
            </a:r>
            <a:r>
              <a:rPr lang="zh-CN" altLang="en-US" sz="1800" dirty="0" smtClean="0"/>
              <a:t>。</a:t>
            </a:r>
          </a:p>
          <a:p>
            <a:r>
              <a:rPr lang="en-US" sz="1800" dirty="0" smtClean="0"/>
              <a:t>2</a:t>
            </a:r>
            <a:r>
              <a:rPr lang="zh-CN" altLang="en-US" sz="1800" dirty="0" smtClean="0"/>
              <a:t>、其它</a:t>
            </a:r>
          </a:p>
          <a:p>
            <a:pPr>
              <a:buNone/>
            </a:pPr>
            <a:r>
              <a:rPr lang="zh-CN" altLang="en-US" sz="1800" dirty="0" smtClean="0"/>
              <a:t>                 在材料采购使用过程中，出现材料检测不合格情况时，均应在</a:t>
            </a:r>
            <a:r>
              <a:rPr lang="en-US" altLang="zh-CN" sz="1800" dirty="0" smtClean="0"/>
              <a:t>《</a:t>
            </a:r>
            <a:r>
              <a:rPr lang="zh-CN" altLang="en-US" sz="1800" dirty="0" smtClean="0"/>
              <a:t>综合台账</a:t>
            </a:r>
            <a:r>
              <a:rPr lang="en-US" altLang="zh-CN" sz="1800" dirty="0" smtClean="0"/>
              <a:t>》</a:t>
            </a:r>
            <a:r>
              <a:rPr lang="zh-CN" altLang="en-US" sz="1800" dirty="0" smtClean="0"/>
              <a:t>备注栏中注明处理和处置情况。</a:t>
            </a:r>
            <a:endParaRPr lang="zh-CN" altLang="en-US" sz="1800" dirty="0"/>
          </a:p>
        </p:txBody>
      </p:sp>
      <p:sp>
        <p:nvSpPr>
          <p:cNvPr id="5" name="标题 1"/>
          <p:cNvSpPr txBox="1">
            <a:spLocks/>
          </p:cNvSpPr>
          <p:nvPr/>
        </p:nvSpPr>
        <p:spPr>
          <a:xfrm>
            <a:off x="0" y="274638"/>
            <a:ext cx="9144000" cy="1143000"/>
          </a:xfrm>
          <a:prstGeom prst="rect">
            <a:avLst/>
          </a:prstGeom>
        </p:spPr>
        <p:txBody>
          <a:bodyPr vert="horz"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altLang="en-US" sz="3600" b="0" i="0" u="none" strike="noStrike" kern="1200" cap="none" spc="0" normalizeH="0" baseline="0" noProof="0" dirty="0" smtClean="0">
                <a:ln>
                  <a:noFill/>
                </a:ln>
                <a:solidFill>
                  <a:schemeClr val="tx2"/>
                </a:solidFill>
                <a:effectLst/>
                <a:uLnTx/>
                <a:uFillTx/>
                <a:latin typeface="黑体" pitchFamily="49" charset="-122"/>
                <a:ea typeface="黑体" pitchFamily="49" charset="-122"/>
                <a:cs typeface="+mj-cs"/>
              </a:rPr>
              <a:t>（四）不合格材料退场</a:t>
            </a:r>
            <a:endParaRPr kumimoji="0" lang="zh-CN" altLang="en-US" sz="3600" b="0" i="0" u="none" strike="noStrike" kern="1200" cap="none" spc="0" normalizeH="0" baseline="0" noProof="0" dirty="0">
              <a:ln>
                <a:noFill/>
              </a:ln>
              <a:solidFill>
                <a:schemeClr val="tx2"/>
              </a:solidFill>
              <a:effectLst/>
              <a:uLnTx/>
              <a:uFillTx/>
              <a:latin typeface="黑体" pitchFamily="49" charset="-122"/>
              <a:ea typeface="黑体" pitchFamily="49" charset="-122"/>
              <a:cs typeface="+mj-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type="body" orient="vert" idx="4294967295"/>
          </p:nvPr>
        </p:nvSpPr>
        <p:spPr>
          <a:xfrm>
            <a:off x="323528" y="1484784"/>
            <a:ext cx="8496944" cy="4165923"/>
          </a:xfrm>
        </p:spPr>
        <p:txBody>
          <a:bodyPr>
            <a:noAutofit/>
          </a:bodyPr>
          <a:lstStyle/>
          <a:p>
            <a:pPr lvl="0" fontAlgn="ctr"/>
            <a:r>
              <a:rPr lang="zh-CN" altLang="zh-CN" sz="2000" dirty="0" smtClean="0"/>
              <a:t>修缮工程材料监督检查要求</a:t>
            </a:r>
          </a:p>
          <a:p>
            <a:pPr fontAlgn="ctr"/>
            <a:endParaRPr lang="zh-CN" altLang="zh-CN" sz="2000" dirty="0" smtClean="0"/>
          </a:p>
          <a:p>
            <a:pPr fontAlgn="ctr"/>
            <a:r>
              <a:rPr lang="en-US" altLang="zh-CN" sz="2000" dirty="0" smtClean="0"/>
              <a:t>1</a:t>
            </a:r>
            <a:r>
              <a:rPr lang="zh-CN" altLang="zh-CN" sz="2000" dirty="0" smtClean="0"/>
              <a:t>、检查现场建筑材料堆场，抽查使用的主要建材，了解产品（系统）的种类、规格，记录建筑材料标识、规格、出厂日期、进场批次等信息，并检查现场实际施工的分部分项工程，比对建筑材料综合管理台帐和监督台账，查证监理单位是否按规定对进场建筑材料进行审查，是否存在先使用后报审或监理单位未审查通过已使用的情况。</a:t>
            </a:r>
          </a:p>
          <a:p>
            <a:pPr fontAlgn="ctr"/>
            <a:r>
              <a:rPr lang="en-US" altLang="zh-CN" sz="2000" dirty="0" smtClean="0"/>
              <a:t>2</a:t>
            </a:r>
            <a:r>
              <a:rPr lang="zh-CN" altLang="zh-CN" sz="2000" dirty="0" smtClean="0"/>
              <a:t>、对修缮工程现场使用材料进行监督抽测。</a:t>
            </a:r>
            <a:endParaRPr lang="zh-CN" altLang="zh-CN" sz="2000" dirty="0"/>
          </a:p>
        </p:txBody>
      </p:sp>
      <p:sp>
        <p:nvSpPr>
          <p:cNvPr id="5" name="标题 1"/>
          <p:cNvSpPr txBox="1">
            <a:spLocks/>
          </p:cNvSpPr>
          <p:nvPr/>
        </p:nvSpPr>
        <p:spPr>
          <a:xfrm>
            <a:off x="0" y="274638"/>
            <a:ext cx="9144000" cy="1143000"/>
          </a:xfrm>
          <a:prstGeom prst="rect">
            <a:avLst/>
          </a:prstGeom>
        </p:spPr>
        <p:txBody>
          <a:bodyPr vert="horz"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altLang="en-US" sz="4000" b="0" i="0" u="none" strike="noStrike" kern="1200" cap="none" spc="0" normalizeH="0" baseline="0" noProof="0" dirty="0" smtClean="0">
                <a:ln>
                  <a:noFill/>
                </a:ln>
                <a:solidFill>
                  <a:schemeClr val="tx2"/>
                </a:solidFill>
                <a:effectLst/>
                <a:uLnTx/>
                <a:uFillTx/>
                <a:latin typeface="黑体" pitchFamily="49" charset="-122"/>
                <a:ea typeface="黑体" pitchFamily="49" charset="-122"/>
                <a:cs typeface="+mj-cs"/>
              </a:rPr>
              <a:t>五、现场监管</a:t>
            </a:r>
            <a:endParaRPr kumimoji="0" lang="zh-CN" altLang="en-US" sz="4000" b="0" i="0" u="none" strike="noStrike" kern="1200" cap="none" spc="0" normalizeH="0" baseline="0" noProof="0" dirty="0">
              <a:ln>
                <a:noFill/>
              </a:ln>
              <a:solidFill>
                <a:schemeClr val="tx2"/>
              </a:solidFill>
              <a:effectLst/>
              <a:uLnTx/>
              <a:uFillTx/>
              <a:latin typeface="黑体" pitchFamily="49" charset="-122"/>
              <a:ea typeface="黑体" pitchFamily="49" charset="-122"/>
              <a:cs typeface="+mj-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type="body" orient="vert" idx="4294967295"/>
          </p:nvPr>
        </p:nvSpPr>
        <p:spPr>
          <a:xfrm>
            <a:off x="323528" y="1484784"/>
            <a:ext cx="8496944" cy="4165923"/>
          </a:xfrm>
        </p:spPr>
        <p:txBody>
          <a:bodyPr>
            <a:normAutofit/>
          </a:bodyPr>
          <a:lstStyle/>
          <a:p>
            <a:endParaRPr lang="en-US" altLang="zh-CN" sz="2400" dirty="0" smtClean="0">
              <a:latin typeface="华文楷体" pitchFamily="2" charset="-122"/>
              <a:ea typeface="华文楷体" pitchFamily="2" charset="-122"/>
            </a:endParaRPr>
          </a:p>
          <a:p>
            <a:endParaRPr lang="en-US" altLang="zh-CN" sz="2400" dirty="0" smtClean="0">
              <a:latin typeface="华文楷体" pitchFamily="2" charset="-122"/>
              <a:ea typeface="华文楷体" pitchFamily="2" charset="-122"/>
            </a:endParaRPr>
          </a:p>
          <a:p>
            <a:endParaRPr lang="en-US" altLang="zh-CN" sz="2400" dirty="0" smtClean="0">
              <a:latin typeface="华文楷体" pitchFamily="2" charset="-122"/>
              <a:ea typeface="华文楷体" pitchFamily="2" charset="-122"/>
            </a:endParaRPr>
          </a:p>
        </p:txBody>
      </p:sp>
      <p:sp>
        <p:nvSpPr>
          <p:cNvPr id="5" name="标题 1"/>
          <p:cNvSpPr txBox="1">
            <a:spLocks/>
          </p:cNvSpPr>
          <p:nvPr/>
        </p:nvSpPr>
        <p:spPr>
          <a:xfrm>
            <a:off x="0" y="2714620"/>
            <a:ext cx="9144000" cy="1143000"/>
          </a:xfrm>
          <a:prstGeom prst="rect">
            <a:avLst/>
          </a:prstGeom>
        </p:spPr>
        <p:txBody>
          <a:bodyPr vert="horz" rtlCol="0" anchor="ctr">
            <a:normAutofit/>
          </a:bodyPr>
          <a:lstStyle/>
          <a:p>
            <a:pPr lvl="0" algn="ctr">
              <a:spcBef>
                <a:spcPct val="0"/>
              </a:spcBef>
              <a:defRPr/>
            </a:pPr>
            <a:r>
              <a:rPr lang="zh-CN" altLang="en-US" sz="4000" dirty="0" smtClean="0">
                <a:solidFill>
                  <a:schemeClr val="tx2"/>
                </a:solidFill>
                <a:latin typeface="黑体" pitchFamily="49" charset="-122"/>
                <a:ea typeface="黑体" pitchFamily="49" charset="-122"/>
                <a:cs typeface="+mj-cs"/>
              </a:rPr>
              <a:t>六、检查要点</a:t>
            </a:r>
            <a:endParaRPr kumimoji="0" lang="zh-CN" altLang="en-US" sz="4000" b="0" i="0" u="none" strike="noStrike" kern="1200" cap="none" spc="0" normalizeH="0" baseline="0" noProof="0" dirty="0">
              <a:ln>
                <a:noFill/>
              </a:ln>
              <a:solidFill>
                <a:schemeClr val="tx2"/>
              </a:solidFill>
              <a:effectLst/>
              <a:uLnTx/>
              <a:uFillTx/>
              <a:latin typeface="黑体" pitchFamily="49" charset="-122"/>
              <a:ea typeface="黑体" pitchFamily="49" charset="-122"/>
              <a:cs typeface="+mj-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428596" y="285728"/>
          <a:ext cx="8286810" cy="5971495"/>
        </p:xfrm>
        <a:graphic>
          <a:graphicData uri="http://schemas.openxmlformats.org/drawingml/2006/table">
            <a:tbl>
              <a:tblPr/>
              <a:tblGrid>
                <a:gridCol w="611646"/>
                <a:gridCol w="226900"/>
                <a:gridCol w="917467"/>
                <a:gridCol w="1361405"/>
                <a:gridCol w="2101298"/>
                <a:gridCol w="660971"/>
                <a:gridCol w="611646"/>
                <a:gridCol w="611646"/>
                <a:gridCol w="611646"/>
                <a:gridCol w="572185"/>
              </a:tblGrid>
              <a:tr h="549094">
                <a:tc gridSpan="10">
                  <a:txBody>
                    <a:bodyPr/>
                    <a:lstStyle/>
                    <a:p>
                      <a:pPr algn="ctr" fontAlgn="ctr"/>
                      <a:r>
                        <a:rPr lang="zh-CN" altLang="en-US" sz="1050" b="1" i="0" u="none" strike="noStrike" dirty="0">
                          <a:solidFill>
                            <a:srgbClr val="000000"/>
                          </a:solidFill>
                          <a:latin typeface="宋体"/>
                        </a:rPr>
                        <a:t>上海市住宅修缮工程安全质量工作检查要点</a:t>
                      </a:r>
                      <a:br>
                        <a:rPr lang="zh-CN" altLang="en-US" sz="1050" b="1" i="0" u="none" strike="noStrike" dirty="0">
                          <a:solidFill>
                            <a:srgbClr val="000000"/>
                          </a:solidFill>
                          <a:latin typeface="宋体"/>
                        </a:rPr>
                      </a:br>
                      <a:r>
                        <a:rPr lang="zh-CN" altLang="en-US" sz="1050" b="0" i="0" u="none" strike="noStrike" dirty="0">
                          <a:solidFill>
                            <a:srgbClr val="000000"/>
                          </a:solidFill>
                          <a:latin typeface="宋体"/>
                        </a:rPr>
                        <a:t>（工程材料方面）</a:t>
                      </a:r>
                      <a:endParaRPr lang="zh-CN" altLang="en-US" sz="1050" b="1" i="0" u="none" strike="noStrike" dirty="0">
                        <a:solidFill>
                          <a:srgbClr val="000000"/>
                        </a:solidFill>
                        <a:latin typeface="宋体"/>
                      </a:endParaRPr>
                    </a:p>
                  </a:txBody>
                  <a:tcPr marL="5631" marR="5631" marT="5631"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45863">
                <a:tc rowSpan="2">
                  <a:txBody>
                    <a:bodyPr/>
                    <a:lstStyle/>
                    <a:p>
                      <a:pPr algn="ctr" fontAlgn="ctr"/>
                      <a:r>
                        <a:rPr lang="zh-CN" altLang="en-US" sz="1050" b="1" i="0" u="none" strike="noStrike">
                          <a:solidFill>
                            <a:srgbClr val="000000"/>
                          </a:solidFill>
                          <a:latin typeface="宋体"/>
                        </a:rPr>
                        <a:t>序号</a:t>
                      </a: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fontAlgn="ctr"/>
                      <a:r>
                        <a:rPr lang="zh-CN" altLang="en-US" sz="1050" b="1" i="0" u="none" strike="noStrike" dirty="0">
                          <a:solidFill>
                            <a:srgbClr val="000000"/>
                          </a:solidFill>
                          <a:latin typeface="宋体"/>
                        </a:rPr>
                        <a:t>检查内容</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zh-CN" altLang="en-US"/>
                    </a:p>
                  </a:txBody>
                  <a:tcPr/>
                </a:tc>
                <a:tc rowSpan="2">
                  <a:txBody>
                    <a:bodyPr/>
                    <a:lstStyle/>
                    <a:p>
                      <a:pPr algn="ctr" fontAlgn="ctr"/>
                      <a:r>
                        <a:rPr lang="zh-CN" altLang="en-US" sz="1050" b="1" i="0" u="none" strike="noStrike">
                          <a:solidFill>
                            <a:srgbClr val="000000"/>
                          </a:solidFill>
                          <a:latin typeface="宋体"/>
                        </a:rPr>
                        <a:t>执行标准</a:t>
                      </a:r>
                      <a:r>
                        <a:rPr lang="en-US" altLang="zh-CN" sz="1050" b="1" i="0" u="none" strike="noStrike">
                          <a:solidFill>
                            <a:srgbClr val="000000"/>
                          </a:solidFill>
                          <a:latin typeface="宋体"/>
                        </a:rPr>
                        <a:t>/</a:t>
                      </a:r>
                      <a:r>
                        <a:rPr lang="zh-CN" altLang="en-US" sz="1050" b="1" i="0" u="none" strike="noStrike">
                          <a:solidFill>
                            <a:srgbClr val="000000"/>
                          </a:solidFill>
                          <a:latin typeface="宋体"/>
                        </a:rPr>
                        <a:t>技术要求</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zh-CN" altLang="en-US" sz="1050" b="1" i="0" u="none" strike="noStrike" dirty="0">
                          <a:solidFill>
                            <a:srgbClr val="000000"/>
                          </a:solidFill>
                          <a:latin typeface="宋体"/>
                        </a:rPr>
                        <a:t>资料要求</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zh-CN" altLang="en-US" sz="1050" b="1" i="0" u="none" strike="noStrike">
                          <a:solidFill>
                            <a:srgbClr val="000000"/>
                          </a:solidFill>
                          <a:latin typeface="宋体"/>
                        </a:rPr>
                        <a:t>检查方法</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zh-CN" altLang="en-US" sz="1050" b="1" i="0" u="none" strike="noStrike">
                          <a:solidFill>
                            <a:srgbClr val="000000"/>
                          </a:solidFill>
                          <a:latin typeface="宋体"/>
                        </a:rPr>
                        <a:t>处理意见</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rowSpan="2">
                  <a:txBody>
                    <a:bodyPr/>
                    <a:lstStyle/>
                    <a:p>
                      <a:pPr algn="ctr" fontAlgn="ctr"/>
                      <a:r>
                        <a:rPr lang="zh-CN" altLang="en-US" sz="1050" b="1" i="0" u="none" strike="noStrike">
                          <a:solidFill>
                            <a:srgbClr val="000000"/>
                          </a:solidFill>
                          <a:latin typeface="宋体"/>
                        </a:rPr>
                        <a:t>备注</a:t>
                      </a:r>
                    </a:p>
                  </a:txBody>
                  <a:tcPr marL="5631" marR="5631" marT="5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081">
                <a:tc vMerge="1">
                  <a:txBody>
                    <a:bodyPr/>
                    <a:lstStyle/>
                    <a:p>
                      <a:endParaRPr lang="zh-CN" altLang="en-US"/>
                    </a:p>
                  </a:txBody>
                  <a:tcPr/>
                </a:tc>
                <a:tc gridSpan="2" vMerge="1">
                  <a:txBody>
                    <a:bodyPr/>
                    <a:lstStyle/>
                    <a:p>
                      <a:endParaRPr lang="zh-CN" altLang="en-US"/>
                    </a:p>
                  </a:txBody>
                  <a:tcPr/>
                </a:tc>
                <a:tc hMerge="1"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fontAlgn="ctr"/>
                      <a:r>
                        <a:rPr lang="zh-CN" altLang="en-US" sz="1050" b="1" i="0" u="none" strike="noStrike">
                          <a:solidFill>
                            <a:srgbClr val="000000"/>
                          </a:solidFill>
                          <a:latin typeface="宋体"/>
                        </a:rPr>
                        <a:t>责令改正</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050" b="1" i="0" u="none" strike="noStrike">
                          <a:solidFill>
                            <a:srgbClr val="000000"/>
                          </a:solidFill>
                          <a:latin typeface="宋体"/>
                        </a:rPr>
                        <a:t>限期整改</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050" b="1" i="0" u="none" strike="noStrike">
                          <a:solidFill>
                            <a:srgbClr val="000000"/>
                          </a:solidFill>
                          <a:latin typeface="宋体"/>
                        </a:rPr>
                        <a:t>停工整顿</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r>
              <a:tr h="944662">
                <a:tc>
                  <a:txBody>
                    <a:bodyPr/>
                    <a:lstStyle/>
                    <a:p>
                      <a:pPr algn="ctr" fontAlgn="ctr"/>
                      <a:r>
                        <a:rPr lang="en-US" altLang="zh-CN" sz="1050" b="0" i="0" u="none" strike="noStrike">
                          <a:solidFill>
                            <a:srgbClr val="000000"/>
                          </a:solidFill>
                          <a:latin typeface="宋体"/>
                        </a:rPr>
                        <a:t>1</a:t>
                      </a: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8">
                  <a:txBody>
                    <a:bodyPr/>
                    <a:lstStyle/>
                    <a:p>
                      <a:pPr algn="ctr" fontAlgn="ctr"/>
                      <a:r>
                        <a:rPr lang="zh-CN" altLang="en-US" sz="1050" b="0" i="0" u="none" strike="noStrike">
                          <a:solidFill>
                            <a:srgbClr val="000000"/>
                          </a:solidFill>
                          <a:latin typeface="宋体"/>
                        </a:rPr>
                        <a:t>屋</a:t>
                      </a:r>
                      <a:br>
                        <a:rPr lang="zh-CN" altLang="en-US" sz="1050" b="0" i="0" u="none" strike="noStrike">
                          <a:solidFill>
                            <a:srgbClr val="000000"/>
                          </a:solidFill>
                          <a:latin typeface="宋体"/>
                        </a:rPr>
                      </a:br>
                      <a:r>
                        <a:rPr lang="zh-CN" altLang="en-US" sz="1050" b="0" i="0" u="none" strike="noStrike">
                          <a:solidFill>
                            <a:srgbClr val="000000"/>
                          </a:solidFill>
                          <a:latin typeface="宋体"/>
                        </a:rPr>
                        <a:t>面</a:t>
                      </a:r>
                      <a:br>
                        <a:rPr lang="zh-CN" altLang="en-US" sz="1050" b="0" i="0" u="none" strike="noStrike">
                          <a:solidFill>
                            <a:srgbClr val="000000"/>
                          </a:solidFill>
                          <a:latin typeface="宋体"/>
                        </a:rPr>
                      </a:br>
                      <a:r>
                        <a:rPr lang="zh-CN" altLang="en-US" sz="1050" b="0" i="0" u="none" strike="noStrike">
                          <a:solidFill>
                            <a:srgbClr val="000000"/>
                          </a:solidFill>
                          <a:latin typeface="宋体"/>
                        </a:rPr>
                        <a:t>材</a:t>
                      </a:r>
                      <a:br>
                        <a:rPr lang="zh-CN" altLang="en-US" sz="1050" b="0" i="0" u="none" strike="noStrike">
                          <a:solidFill>
                            <a:srgbClr val="000000"/>
                          </a:solidFill>
                          <a:latin typeface="宋体"/>
                        </a:rPr>
                      </a:br>
                      <a:r>
                        <a:rPr lang="zh-CN" altLang="en-US" sz="1050" b="0" i="0" u="none" strike="noStrike">
                          <a:solidFill>
                            <a:srgbClr val="000000"/>
                          </a:solidFill>
                          <a:latin typeface="宋体"/>
                        </a:rPr>
                        <a:t>料</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a:solidFill>
                            <a:srgbClr val="000000"/>
                          </a:solidFill>
                          <a:latin typeface="宋体"/>
                        </a:rPr>
                        <a:t>合成树脂装饰瓦</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合成树脂装饰瓦</a:t>
                      </a:r>
                      <a:r>
                        <a:rPr lang="en-US" altLang="zh-CN" sz="1050" b="0" i="0" u="none" strike="noStrike" dirty="0">
                          <a:solidFill>
                            <a:srgbClr val="000000"/>
                          </a:solidFill>
                          <a:latin typeface="宋体"/>
                        </a:rPr>
                        <a:t>》JG/T 346-2011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1</a:t>
                      </a:r>
                      <a:r>
                        <a:rPr lang="zh-CN" altLang="en-US" sz="1050" b="0" i="0" u="none" strike="noStrike" dirty="0">
                          <a:solidFill>
                            <a:srgbClr val="000000"/>
                          </a:solidFill>
                          <a:latin typeface="宋体"/>
                        </a:rPr>
                        <a:t>）设计图纸</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说明；</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2</a:t>
                      </a:r>
                      <a:r>
                        <a:rPr lang="zh-CN" altLang="en-US" sz="1050" b="0" i="0" u="none" strike="noStrike" dirty="0">
                          <a:solidFill>
                            <a:srgbClr val="000000"/>
                          </a:solidFill>
                          <a:latin typeface="宋体"/>
                        </a:rPr>
                        <a:t>）生产企业营业执照；</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3</a:t>
                      </a:r>
                      <a:r>
                        <a:rPr lang="zh-CN" altLang="en-US" sz="1050" b="0" i="0" u="none" strike="noStrike" dirty="0">
                          <a:solidFill>
                            <a:srgbClr val="000000"/>
                          </a:solidFill>
                          <a:latin typeface="宋体"/>
                        </a:rPr>
                        <a:t>）产品质量保证书；</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4</a:t>
                      </a:r>
                      <a:r>
                        <a:rPr lang="zh-CN" altLang="en-US" sz="1050" b="0" i="0" u="none" strike="noStrike" dirty="0">
                          <a:solidFill>
                            <a:srgbClr val="000000"/>
                          </a:solidFill>
                          <a:latin typeface="宋体"/>
                        </a:rPr>
                        <a:t>）使用说明书；</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5</a:t>
                      </a:r>
                      <a:r>
                        <a:rPr lang="zh-CN" altLang="en-US" sz="1050" b="0" i="0" u="none" strike="noStrike" dirty="0">
                          <a:solidFill>
                            <a:srgbClr val="000000"/>
                          </a:solidFill>
                          <a:latin typeface="宋体"/>
                        </a:rPr>
                        <a:t>）产品型式检验报告</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有效期</a:t>
                      </a:r>
                      <a:r>
                        <a:rPr lang="en-US" altLang="zh-CN" sz="1050" b="0" i="0" u="none" strike="noStrike" dirty="0">
                          <a:solidFill>
                            <a:srgbClr val="000000"/>
                          </a:solidFill>
                          <a:latin typeface="宋体"/>
                        </a:rPr>
                        <a:t>1</a:t>
                      </a:r>
                      <a:r>
                        <a:rPr lang="zh-CN" altLang="en-US" sz="1050" b="0" i="0" u="none" strike="noStrike" dirty="0">
                          <a:solidFill>
                            <a:srgbClr val="000000"/>
                          </a:solidFill>
                          <a:latin typeface="宋体"/>
                        </a:rPr>
                        <a:t>年</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6</a:t>
                      </a:r>
                      <a:r>
                        <a:rPr lang="zh-CN" altLang="en-US" sz="1050" b="0" i="0" u="none" strike="noStrike" dirty="0">
                          <a:solidFill>
                            <a:srgbClr val="000000"/>
                          </a:solidFill>
                          <a:latin typeface="宋体"/>
                        </a:rPr>
                        <a:t>）送</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收货凭证。</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8">
                  <a:txBody>
                    <a:bodyPr/>
                    <a:lstStyle/>
                    <a:p>
                      <a:pPr algn="ctr" fontAlgn="t"/>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3</a:t>
                      </a:r>
                      <a:r>
                        <a:rPr lang="zh-CN" altLang="en-US" sz="1050" b="0" i="0" u="none" strike="noStrike" dirty="0">
                          <a:solidFill>
                            <a:srgbClr val="000000"/>
                          </a:solidFill>
                          <a:latin typeface="宋体"/>
                        </a:rPr>
                        <a:t>）核查工程量与送</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收货凭证的一致性。</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2</a:t>
                      </a:r>
                      <a:r>
                        <a:rPr lang="zh-CN" altLang="en-US" sz="1050" b="0" i="0" u="none" strike="noStrike" dirty="0">
                          <a:solidFill>
                            <a:srgbClr val="000000"/>
                          </a:solidFill>
                          <a:latin typeface="宋体"/>
                        </a:rPr>
                        <a:t>）核查资料的完整性、有效性；</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1</a:t>
                      </a:r>
                      <a:r>
                        <a:rPr lang="zh-CN" altLang="en-US" sz="1050" b="0" i="0" u="none" strike="noStrike" dirty="0">
                          <a:solidFill>
                            <a:srgbClr val="000000"/>
                          </a:solidFill>
                          <a:latin typeface="宋体"/>
                        </a:rPr>
                        <a:t>）核查现场材料与设计要求、执行标准</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技术要求的一致性；</a:t>
                      </a:r>
                    </a:p>
                  </a:txBody>
                  <a:tcPr marL="5631" marR="5631" marT="5631" marB="0" vert="eaVert">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a:solidFill>
                            <a:srgbClr val="000000"/>
                          </a:solidFill>
                          <a:latin typeface="宋体"/>
                        </a:rPr>
                        <a:t>√</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9111">
                <a:tc>
                  <a:txBody>
                    <a:bodyPr/>
                    <a:lstStyle/>
                    <a:p>
                      <a:pPr algn="ctr" fontAlgn="ctr"/>
                      <a:r>
                        <a:rPr lang="en-US" altLang="zh-CN" sz="1050" b="0" i="0" u="none" strike="noStrike">
                          <a:solidFill>
                            <a:srgbClr val="000000"/>
                          </a:solidFill>
                          <a:latin typeface="宋体"/>
                        </a:rPr>
                        <a:t>2</a:t>
                      </a: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玻纤胎沥青瓦</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a:solidFill>
                            <a:srgbClr val="000000"/>
                          </a:solidFill>
                          <a:latin typeface="宋体"/>
                        </a:rPr>
                        <a:t>《</a:t>
                      </a:r>
                      <a:r>
                        <a:rPr lang="zh-CN" altLang="en-US" sz="1050" b="0" i="0" u="none" strike="noStrike">
                          <a:solidFill>
                            <a:srgbClr val="000000"/>
                          </a:solidFill>
                          <a:latin typeface="宋体"/>
                        </a:rPr>
                        <a:t>玻纤胎沥青瓦</a:t>
                      </a:r>
                      <a:r>
                        <a:rPr lang="en-US" altLang="zh-CN" sz="1050" b="0" i="0" u="none" strike="noStrike">
                          <a:solidFill>
                            <a:srgbClr val="000000"/>
                          </a:solidFill>
                          <a:latin typeface="宋体"/>
                        </a:rPr>
                        <a:t>》</a:t>
                      </a:r>
                      <a:r>
                        <a:rPr lang="en-US" sz="1050" b="0" i="0" u="none" strike="noStrike">
                          <a:solidFill>
                            <a:srgbClr val="000000"/>
                          </a:solidFill>
                          <a:latin typeface="宋体"/>
                        </a:rPr>
                        <a:t>GB/T20474-</a:t>
                      </a:r>
                      <a:r>
                        <a:rPr lang="en-US" sz="1050" b="0" i="0" u="none" strike="noStrike">
                          <a:solidFill>
                            <a:srgbClr val="DD0806"/>
                          </a:solidFill>
                          <a:latin typeface="宋体"/>
                        </a:rPr>
                        <a:t>2015</a:t>
                      </a:r>
                      <a:endParaRPr lang="en-US" sz="1050" b="0" i="0" u="none" strike="noStrike">
                        <a:solidFill>
                          <a:srgbClr val="000000"/>
                        </a:solidFill>
                        <a:latin typeface="宋体"/>
                      </a:endParaRP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l" fontAlgn="ct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1</a:t>
                      </a:r>
                      <a:r>
                        <a:rPr lang="zh-CN" altLang="en-US" sz="1050" b="0" i="0" u="none" strike="noStrike" dirty="0">
                          <a:solidFill>
                            <a:srgbClr val="000000"/>
                          </a:solidFill>
                          <a:latin typeface="宋体"/>
                        </a:rPr>
                        <a:t>）设计图纸</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说明；</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2</a:t>
                      </a:r>
                      <a:r>
                        <a:rPr lang="zh-CN" altLang="en-US" sz="1050" b="0" i="0" u="none" strike="noStrike" dirty="0">
                          <a:solidFill>
                            <a:srgbClr val="000000"/>
                          </a:solidFill>
                          <a:latin typeface="宋体"/>
                        </a:rPr>
                        <a:t>）生产企业营业执照；</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3</a:t>
                      </a:r>
                      <a:r>
                        <a:rPr lang="zh-CN" altLang="en-US" sz="1050" b="0" i="0" u="none" strike="noStrike" dirty="0">
                          <a:solidFill>
                            <a:srgbClr val="000000"/>
                          </a:solidFill>
                          <a:latin typeface="宋体"/>
                        </a:rPr>
                        <a:t>）产品质量保证书；</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4</a:t>
                      </a:r>
                      <a:r>
                        <a:rPr lang="zh-CN" altLang="en-US" sz="1050" b="0" i="0" u="none" strike="noStrike" dirty="0">
                          <a:solidFill>
                            <a:srgbClr val="000000"/>
                          </a:solidFill>
                          <a:latin typeface="宋体"/>
                        </a:rPr>
                        <a:t>）使用说明书；</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5</a:t>
                      </a:r>
                      <a:r>
                        <a:rPr lang="zh-CN" altLang="en-US" sz="1050" b="0" i="0" u="none" strike="noStrike" dirty="0">
                          <a:solidFill>
                            <a:srgbClr val="000000"/>
                          </a:solidFill>
                          <a:latin typeface="宋体"/>
                        </a:rPr>
                        <a:t>）产品型式检验报告</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玻纤胎沥青瓦、高分子防水片材有效期半年；其他</a:t>
                      </a:r>
                      <a:r>
                        <a:rPr lang="en-US" altLang="zh-CN" sz="1050" b="0" i="0" u="none" strike="noStrike" dirty="0">
                          <a:solidFill>
                            <a:srgbClr val="000000"/>
                          </a:solidFill>
                          <a:latin typeface="宋体"/>
                        </a:rPr>
                        <a:t>1</a:t>
                      </a:r>
                      <a:r>
                        <a:rPr lang="zh-CN" altLang="en-US" sz="1050" b="0" i="0" u="none" strike="noStrike" dirty="0">
                          <a:solidFill>
                            <a:srgbClr val="000000"/>
                          </a:solidFill>
                          <a:latin typeface="宋体"/>
                        </a:rPr>
                        <a:t>年</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6</a:t>
                      </a:r>
                      <a:r>
                        <a:rPr lang="zh-CN" altLang="en-US" sz="1050" b="0" i="0" u="none" strike="noStrike" dirty="0">
                          <a:solidFill>
                            <a:srgbClr val="000000"/>
                          </a:solidFill>
                          <a:latin typeface="宋体"/>
                        </a:rPr>
                        <a:t>）全国工业产品生产许可证；</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7</a:t>
                      </a:r>
                      <a:r>
                        <a:rPr lang="zh-CN" altLang="en-US" sz="1050" b="0" i="0" u="none" strike="noStrike" dirty="0">
                          <a:solidFill>
                            <a:srgbClr val="000000"/>
                          </a:solidFill>
                          <a:latin typeface="宋体"/>
                        </a:rPr>
                        <a:t>）产品备案证（化建协会）；</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8</a:t>
                      </a:r>
                      <a:r>
                        <a:rPr lang="zh-CN" altLang="en-US" sz="1050" b="0" i="0" u="none" strike="noStrike" dirty="0">
                          <a:solidFill>
                            <a:srgbClr val="000000"/>
                          </a:solidFill>
                          <a:latin typeface="宋体"/>
                        </a:rPr>
                        <a:t>）见证取样复验报告；</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9</a:t>
                      </a:r>
                      <a:r>
                        <a:rPr lang="zh-CN" altLang="en-US" sz="1050" b="0" i="0" u="none" strike="noStrike" dirty="0">
                          <a:solidFill>
                            <a:srgbClr val="000000"/>
                          </a:solidFill>
                          <a:latin typeface="宋体"/>
                        </a:rPr>
                        <a:t>）送</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收货凭证。</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rowSpan="5">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zh-CN" altLang="en-US" sz="1050" b="0" i="0" u="none" strike="noStrike">
                          <a:solidFill>
                            <a:srgbClr val="000000"/>
                          </a:solidFill>
                          <a:latin typeface="宋体"/>
                        </a:rPr>
                        <a:t>√</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7">
                  <a:txBody>
                    <a:bodyPr/>
                    <a:lstStyle/>
                    <a:p>
                      <a:pPr algn="l" fontAlgn="ctr"/>
                      <a:r>
                        <a:rPr lang="zh-CN" altLang="en-US" sz="1050" b="0" i="0" u="none" strike="noStrike">
                          <a:solidFill>
                            <a:srgbClr val="000000"/>
                          </a:solidFill>
                          <a:latin typeface="宋体"/>
                        </a:rPr>
                        <a:t>新做、翻做的屋面防水材料必须见证取样复验</a:t>
                      </a:r>
                    </a:p>
                  </a:txBody>
                  <a:tcPr marL="5631" marR="5631" marT="5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111">
                <a:tc>
                  <a:txBody>
                    <a:bodyPr/>
                    <a:lstStyle/>
                    <a:p>
                      <a:pPr algn="ctr" fontAlgn="ctr"/>
                      <a:r>
                        <a:rPr lang="en-US" altLang="zh-CN" sz="1050" b="0" i="0" u="none" strike="noStrike">
                          <a:solidFill>
                            <a:srgbClr val="000000"/>
                          </a:solidFill>
                          <a:latin typeface="宋体"/>
                        </a:rPr>
                        <a:t>3</a:t>
                      </a: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高分子防水片材</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高分子防水材料</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片材</a:t>
                      </a:r>
                      <a:r>
                        <a:rPr lang="en-US" altLang="zh-CN" sz="1050" b="0" i="0" u="none" strike="noStrike" dirty="0">
                          <a:solidFill>
                            <a:srgbClr val="000000"/>
                          </a:solidFill>
                          <a:latin typeface="宋体"/>
                        </a:rPr>
                        <a:t>》</a:t>
                      </a:r>
                      <a:br>
                        <a:rPr lang="en-US" altLang="zh-CN" sz="1050" b="0" i="0" u="none" strike="noStrike" dirty="0">
                          <a:solidFill>
                            <a:srgbClr val="000000"/>
                          </a:solidFill>
                          <a:latin typeface="宋体"/>
                        </a:rPr>
                      </a:br>
                      <a:r>
                        <a:rPr lang="en-US" sz="1050" b="0" i="0" u="none" strike="noStrike" dirty="0">
                          <a:solidFill>
                            <a:srgbClr val="000000"/>
                          </a:solidFill>
                          <a:latin typeface="宋体"/>
                        </a:rPr>
                        <a:t>GB 18173.1-2012</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474026">
                <a:tc>
                  <a:txBody>
                    <a:bodyPr/>
                    <a:lstStyle/>
                    <a:p>
                      <a:pPr algn="ctr" fontAlgn="ctr"/>
                      <a:r>
                        <a:rPr lang="en-US" altLang="zh-CN" sz="1050" b="0" i="0" u="none" strike="noStrike">
                          <a:solidFill>
                            <a:srgbClr val="000000"/>
                          </a:solidFill>
                          <a:latin typeface="宋体"/>
                        </a:rPr>
                        <a:t>4</a:t>
                      </a: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塑性体改性沥青卷材</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塑性体改性沥青防水卷材</a:t>
                      </a:r>
                      <a:r>
                        <a:rPr lang="en-US" altLang="zh-CN" sz="1050" b="0" i="0" u="none" strike="noStrike" dirty="0">
                          <a:solidFill>
                            <a:srgbClr val="000000"/>
                          </a:solidFill>
                          <a:latin typeface="宋体"/>
                        </a:rPr>
                        <a:t>》</a:t>
                      </a:r>
                      <a:br>
                        <a:rPr lang="en-US" altLang="zh-CN" sz="1050" b="0" i="0" u="none" strike="noStrike" dirty="0">
                          <a:solidFill>
                            <a:srgbClr val="000000"/>
                          </a:solidFill>
                          <a:latin typeface="宋体"/>
                        </a:rPr>
                      </a:br>
                      <a:r>
                        <a:rPr lang="en-US" altLang="zh-CN" sz="1050" b="0" i="0" u="none" strike="noStrike" dirty="0">
                          <a:solidFill>
                            <a:srgbClr val="000000"/>
                          </a:solidFill>
                          <a:latin typeface="宋体"/>
                        </a:rPr>
                        <a:t>GB 18243-2008</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474026">
                <a:tc>
                  <a:txBody>
                    <a:bodyPr/>
                    <a:lstStyle/>
                    <a:p>
                      <a:pPr algn="ctr" fontAlgn="ctr"/>
                      <a:r>
                        <a:rPr lang="en-US" altLang="zh-CN" sz="1050" b="0" i="0" u="none" strike="noStrike">
                          <a:solidFill>
                            <a:srgbClr val="000000"/>
                          </a:solidFill>
                          <a:latin typeface="宋体"/>
                        </a:rPr>
                        <a:t>5</a:t>
                      </a: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rtl="0" fontAlgn="ctr"/>
                      <a:r>
                        <a:rPr lang="zh-CN" altLang="en-US" sz="1050" b="0" i="0" u="none" strike="noStrike">
                          <a:solidFill>
                            <a:srgbClr val="000000"/>
                          </a:solidFill>
                          <a:latin typeface="宋体"/>
                        </a:rPr>
                        <a:t>弹性体改性沥青卷材</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弹性体改性沥青防水卷材</a:t>
                      </a:r>
                      <a:r>
                        <a:rPr lang="en-US" altLang="zh-CN" sz="1050" b="0" i="0" u="none" strike="noStrike" dirty="0">
                          <a:solidFill>
                            <a:srgbClr val="000000"/>
                          </a:solidFill>
                          <a:latin typeface="宋体"/>
                        </a:rPr>
                        <a:t>》</a:t>
                      </a:r>
                      <a:br>
                        <a:rPr lang="en-US" altLang="zh-CN" sz="1050" b="0" i="0" u="none" strike="noStrike" dirty="0">
                          <a:solidFill>
                            <a:srgbClr val="000000"/>
                          </a:solidFill>
                          <a:latin typeface="宋体"/>
                        </a:rPr>
                      </a:br>
                      <a:r>
                        <a:rPr lang="en-US" altLang="zh-CN" sz="1050" b="0" i="0" u="none" strike="noStrike" dirty="0">
                          <a:solidFill>
                            <a:srgbClr val="000000"/>
                          </a:solidFill>
                          <a:latin typeface="宋体"/>
                        </a:rPr>
                        <a:t>GB 18242-2008</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474026">
                <a:tc>
                  <a:txBody>
                    <a:bodyPr/>
                    <a:lstStyle/>
                    <a:p>
                      <a:pPr algn="ctr" fontAlgn="ctr"/>
                      <a:r>
                        <a:rPr lang="en-US" altLang="zh-CN" sz="1050" b="0" i="0" u="none" strike="noStrike">
                          <a:solidFill>
                            <a:srgbClr val="000000"/>
                          </a:solidFill>
                          <a:latin typeface="宋体"/>
                        </a:rPr>
                        <a:t>6</a:t>
                      </a: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rtl="0" fontAlgn="ctr"/>
                      <a:r>
                        <a:rPr lang="zh-CN" altLang="en-US" sz="1050" b="0" i="0" u="none" strike="noStrike">
                          <a:solidFill>
                            <a:srgbClr val="000000"/>
                          </a:solidFill>
                          <a:latin typeface="宋体"/>
                        </a:rPr>
                        <a:t>自粘聚合物改性沥青卷材</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自粘聚合物改性沥青防水卷材</a:t>
                      </a:r>
                      <a:r>
                        <a:rPr lang="en-US" altLang="zh-CN" sz="1050" b="0" i="0" u="none" strike="noStrike" dirty="0">
                          <a:solidFill>
                            <a:srgbClr val="000000"/>
                          </a:solidFill>
                          <a:latin typeface="宋体"/>
                        </a:rPr>
                        <a:t>》</a:t>
                      </a:r>
                      <a:br>
                        <a:rPr lang="en-US" altLang="zh-CN" sz="1050" b="0" i="0" u="none" strike="noStrike" dirty="0">
                          <a:solidFill>
                            <a:srgbClr val="000000"/>
                          </a:solidFill>
                          <a:latin typeface="宋体"/>
                        </a:rPr>
                      </a:br>
                      <a:r>
                        <a:rPr lang="en-US" altLang="zh-CN" sz="1050" b="0" i="0" u="none" strike="noStrike" dirty="0">
                          <a:solidFill>
                            <a:srgbClr val="000000"/>
                          </a:solidFill>
                          <a:latin typeface="宋体"/>
                        </a:rPr>
                        <a:t>GB 23441-2009</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496096">
                <a:tc>
                  <a:txBody>
                    <a:bodyPr/>
                    <a:lstStyle/>
                    <a:p>
                      <a:pPr algn="ctr" fontAlgn="ctr"/>
                      <a:r>
                        <a:rPr lang="en-US" altLang="zh-CN" sz="1050" b="0" i="0" u="none" strike="noStrike" dirty="0" smtClean="0">
                          <a:solidFill>
                            <a:srgbClr val="000000"/>
                          </a:solidFill>
                          <a:latin typeface="宋体"/>
                        </a:rPr>
                        <a:t>7</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聚合物乳液建筑</a:t>
                      </a:r>
                      <a:br>
                        <a:rPr lang="zh-CN" altLang="en-US" sz="1050" b="0" i="0" u="none" strike="noStrike">
                          <a:solidFill>
                            <a:srgbClr val="000000"/>
                          </a:solidFill>
                          <a:latin typeface="宋体"/>
                        </a:rPr>
                      </a:br>
                      <a:r>
                        <a:rPr lang="zh-CN" altLang="en-US" sz="1050" b="0" i="0" u="none" strike="noStrike">
                          <a:solidFill>
                            <a:srgbClr val="000000"/>
                          </a:solidFill>
                          <a:latin typeface="宋体"/>
                        </a:rPr>
                        <a:t>防水涂料</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a:solidFill>
                            <a:srgbClr val="000000"/>
                          </a:solidFill>
                          <a:latin typeface="宋体"/>
                        </a:rPr>
                        <a:t>《</a:t>
                      </a:r>
                      <a:r>
                        <a:rPr lang="zh-CN" altLang="en-US" sz="1050" b="0" i="0" u="none" strike="noStrike">
                          <a:solidFill>
                            <a:srgbClr val="000000"/>
                          </a:solidFill>
                          <a:latin typeface="宋体"/>
                        </a:rPr>
                        <a:t>聚合物乳液建筑防水涂料</a:t>
                      </a:r>
                      <a:r>
                        <a:rPr lang="en-US" altLang="zh-CN" sz="1050" b="0" i="0" u="none" strike="noStrike">
                          <a:solidFill>
                            <a:srgbClr val="000000"/>
                          </a:solidFill>
                          <a:latin typeface="宋体"/>
                        </a:rPr>
                        <a:t>》</a:t>
                      </a:r>
                      <a:br>
                        <a:rPr lang="en-US" altLang="zh-CN" sz="1050" b="0" i="0" u="none" strike="noStrike">
                          <a:solidFill>
                            <a:srgbClr val="000000"/>
                          </a:solidFill>
                          <a:latin typeface="宋体"/>
                        </a:rPr>
                      </a:br>
                      <a:r>
                        <a:rPr lang="en-US" sz="1050" b="0" i="0" u="none" strike="noStrike">
                          <a:solidFill>
                            <a:srgbClr val="000000"/>
                          </a:solidFill>
                          <a:latin typeface="宋体"/>
                        </a:rPr>
                        <a:t>JC/T 846-2008</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zh-CN" altLang="en-US" sz="1050" b="0" i="0" u="none" strike="noStrike">
                          <a:solidFill>
                            <a:srgbClr val="000000"/>
                          </a:solidFill>
                          <a:latin typeface="宋体"/>
                        </a:rPr>
                        <a:t>（</a:t>
                      </a:r>
                      <a:r>
                        <a:rPr lang="en-US" altLang="zh-CN" sz="1050" b="0" i="0" u="none" strike="noStrike">
                          <a:solidFill>
                            <a:srgbClr val="000000"/>
                          </a:solidFill>
                          <a:latin typeface="宋体"/>
                        </a:rPr>
                        <a:t>1</a:t>
                      </a:r>
                      <a:r>
                        <a:rPr lang="zh-CN" altLang="en-US" sz="1050" b="0" i="0" u="none" strike="noStrike">
                          <a:solidFill>
                            <a:srgbClr val="000000"/>
                          </a:solidFill>
                          <a:latin typeface="宋体"/>
                        </a:rPr>
                        <a:t>）设计图纸</a:t>
                      </a:r>
                      <a:r>
                        <a:rPr lang="en-US" altLang="zh-CN" sz="1050" b="0" i="0" u="none" strike="noStrike">
                          <a:solidFill>
                            <a:srgbClr val="000000"/>
                          </a:solidFill>
                          <a:latin typeface="宋体"/>
                        </a:rPr>
                        <a:t>/</a:t>
                      </a:r>
                      <a:r>
                        <a:rPr lang="zh-CN" altLang="en-US" sz="1050" b="0" i="0" u="none" strike="noStrike">
                          <a:solidFill>
                            <a:srgbClr val="000000"/>
                          </a:solidFill>
                          <a:latin typeface="宋体"/>
                        </a:rPr>
                        <a:t>说明；</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2</a:t>
                      </a:r>
                      <a:r>
                        <a:rPr lang="zh-CN" altLang="en-US" sz="1050" b="0" i="0" u="none" strike="noStrike">
                          <a:solidFill>
                            <a:srgbClr val="000000"/>
                          </a:solidFill>
                          <a:latin typeface="宋体"/>
                        </a:rPr>
                        <a:t>）生产企业营业执照；</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3</a:t>
                      </a:r>
                      <a:r>
                        <a:rPr lang="zh-CN" altLang="en-US" sz="1050" b="0" i="0" u="none" strike="noStrike">
                          <a:solidFill>
                            <a:srgbClr val="000000"/>
                          </a:solidFill>
                          <a:latin typeface="宋体"/>
                        </a:rPr>
                        <a:t>）产品质量保证书；</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4</a:t>
                      </a:r>
                      <a:r>
                        <a:rPr lang="zh-CN" altLang="en-US" sz="1050" b="0" i="0" u="none" strike="noStrike">
                          <a:solidFill>
                            <a:srgbClr val="000000"/>
                          </a:solidFill>
                          <a:latin typeface="宋体"/>
                        </a:rPr>
                        <a:t>）使用说明书（含配合比）；</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5</a:t>
                      </a:r>
                      <a:r>
                        <a:rPr lang="zh-CN" altLang="en-US" sz="1050" b="0" i="0" u="none" strike="noStrike">
                          <a:solidFill>
                            <a:srgbClr val="000000"/>
                          </a:solidFill>
                          <a:latin typeface="宋体"/>
                        </a:rPr>
                        <a:t>）产品型式检验报告</a:t>
                      </a:r>
                      <a:r>
                        <a:rPr lang="en-US" altLang="zh-CN" sz="1050" b="0" i="0" u="none" strike="noStrike">
                          <a:solidFill>
                            <a:srgbClr val="000000"/>
                          </a:solidFill>
                          <a:latin typeface="宋体"/>
                        </a:rPr>
                        <a:t>(</a:t>
                      </a:r>
                      <a:r>
                        <a:rPr lang="zh-CN" altLang="en-US" sz="1050" b="0" i="0" u="none" strike="noStrike">
                          <a:solidFill>
                            <a:srgbClr val="000000"/>
                          </a:solidFill>
                          <a:latin typeface="宋体"/>
                        </a:rPr>
                        <a:t>有效期</a:t>
                      </a:r>
                      <a:r>
                        <a:rPr lang="en-US" altLang="zh-CN" sz="1050" b="0" i="0" u="none" strike="noStrike">
                          <a:solidFill>
                            <a:srgbClr val="000000"/>
                          </a:solidFill>
                          <a:latin typeface="宋体"/>
                        </a:rPr>
                        <a:t>1</a:t>
                      </a:r>
                      <a:r>
                        <a:rPr lang="zh-CN" altLang="en-US" sz="1050" b="0" i="0" u="none" strike="noStrike">
                          <a:solidFill>
                            <a:srgbClr val="000000"/>
                          </a:solidFill>
                          <a:latin typeface="宋体"/>
                        </a:rPr>
                        <a:t>年</a:t>
                      </a:r>
                      <a:r>
                        <a:rPr lang="en-US" altLang="zh-CN" sz="1050" b="0" i="0" u="none" strike="noStrike">
                          <a:solidFill>
                            <a:srgbClr val="000000"/>
                          </a:solidFill>
                          <a:latin typeface="宋体"/>
                        </a:rPr>
                        <a:t>)</a:t>
                      </a:r>
                      <a:r>
                        <a:rPr lang="zh-CN" altLang="en-US" sz="1050" b="0" i="0" u="none" strike="noStrike">
                          <a:solidFill>
                            <a:srgbClr val="000000"/>
                          </a:solidFill>
                          <a:latin typeface="宋体"/>
                        </a:rPr>
                        <a:t>；</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6</a:t>
                      </a:r>
                      <a:r>
                        <a:rPr lang="zh-CN" altLang="en-US" sz="1050" b="0" i="0" u="none" strike="noStrike">
                          <a:solidFill>
                            <a:srgbClr val="000000"/>
                          </a:solidFill>
                          <a:latin typeface="宋体"/>
                        </a:rPr>
                        <a:t>）上海市建设工程材料备案证明；</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7</a:t>
                      </a:r>
                      <a:r>
                        <a:rPr lang="zh-CN" altLang="en-US" sz="1050" b="0" i="0" u="none" strike="noStrike">
                          <a:solidFill>
                            <a:srgbClr val="000000"/>
                          </a:solidFill>
                          <a:latin typeface="宋体"/>
                        </a:rPr>
                        <a:t>）见证取样复验报告；</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8</a:t>
                      </a:r>
                      <a:r>
                        <a:rPr lang="zh-CN" altLang="en-US" sz="1050" b="0" i="0" u="none" strike="noStrike">
                          <a:solidFill>
                            <a:srgbClr val="000000"/>
                          </a:solidFill>
                          <a:latin typeface="宋体"/>
                        </a:rPr>
                        <a:t>）送</a:t>
                      </a:r>
                      <a:r>
                        <a:rPr lang="en-US" altLang="zh-CN" sz="1050" b="0" i="0" u="none" strike="noStrike">
                          <a:solidFill>
                            <a:srgbClr val="000000"/>
                          </a:solidFill>
                          <a:latin typeface="宋体"/>
                        </a:rPr>
                        <a:t>/</a:t>
                      </a:r>
                      <a:r>
                        <a:rPr lang="zh-CN" altLang="en-US" sz="1050" b="0" i="0" u="none" strike="noStrike">
                          <a:solidFill>
                            <a:srgbClr val="000000"/>
                          </a:solidFill>
                          <a:latin typeface="宋体"/>
                        </a:rPr>
                        <a:t>收货凭证。</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rowSpan="2">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zh-CN" altLang="en-US" sz="1050" b="0" i="0" u="none" strike="noStrike">
                          <a:solidFill>
                            <a:srgbClr val="000000"/>
                          </a:solidFill>
                          <a:latin typeface="宋体"/>
                        </a:rPr>
                        <a:t>√</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zh-CN" altLang="en-US" sz="1050" b="0" i="0" u="none" strike="noStrike" dirty="0">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r>
              <a:tr h="754310">
                <a:tc>
                  <a:txBody>
                    <a:bodyPr/>
                    <a:lstStyle/>
                    <a:p>
                      <a:pPr algn="ctr" fontAlgn="ctr"/>
                      <a:r>
                        <a:rPr lang="en-US" altLang="zh-CN" sz="1050" b="0" i="0" u="none" strike="noStrike" dirty="0" smtClean="0">
                          <a:solidFill>
                            <a:srgbClr val="000000"/>
                          </a:solidFill>
                          <a:latin typeface="宋体"/>
                        </a:rPr>
                        <a:t>8</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聚合物水泥防水涂料</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聚合物水泥防水涂料</a:t>
                      </a:r>
                      <a:r>
                        <a:rPr lang="en-US" altLang="zh-CN" sz="1050" b="0" i="0" u="none" strike="noStrike" dirty="0">
                          <a:solidFill>
                            <a:srgbClr val="000000"/>
                          </a:solidFill>
                          <a:latin typeface="宋体"/>
                        </a:rPr>
                        <a:t>》</a:t>
                      </a:r>
                      <a:br>
                        <a:rPr lang="en-US" altLang="zh-CN" sz="1050" b="0" i="0" u="none" strike="noStrike" dirty="0">
                          <a:solidFill>
                            <a:srgbClr val="000000"/>
                          </a:solidFill>
                          <a:latin typeface="宋体"/>
                        </a:rPr>
                      </a:br>
                      <a:r>
                        <a:rPr lang="en-US" sz="1050" b="0" i="0" u="none" strike="noStrike" dirty="0">
                          <a:solidFill>
                            <a:srgbClr val="000000"/>
                          </a:solidFill>
                          <a:latin typeface="宋体"/>
                        </a:rPr>
                        <a:t>GB/T 23445-2009</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714348" y="642917"/>
          <a:ext cx="7715304" cy="5970830"/>
        </p:xfrm>
        <a:graphic>
          <a:graphicData uri="http://schemas.openxmlformats.org/drawingml/2006/table">
            <a:tbl>
              <a:tblPr/>
              <a:tblGrid>
                <a:gridCol w="323055"/>
                <a:gridCol w="218536"/>
                <a:gridCol w="883649"/>
                <a:gridCol w="1311222"/>
                <a:gridCol w="2023842"/>
                <a:gridCol w="636607"/>
                <a:gridCol w="589100"/>
                <a:gridCol w="589100"/>
                <a:gridCol w="589100"/>
                <a:gridCol w="551093"/>
              </a:tblGrid>
              <a:tr h="573740">
                <a:tc>
                  <a:txBody>
                    <a:bodyPr/>
                    <a:lstStyle/>
                    <a:p>
                      <a:pPr algn="ctr" fontAlgn="ctr"/>
                      <a:r>
                        <a:rPr lang="en-US" altLang="zh-CN" sz="1050" b="0" i="0" u="none" strike="noStrike" dirty="0" smtClean="0">
                          <a:solidFill>
                            <a:srgbClr val="000000"/>
                          </a:solidFill>
                          <a:latin typeface="宋体"/>
                        </a:rPr>
                        <a:t>9</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9">
                  <a:txBody>
                    <a:bodyPr/>
                    <a:lstStyle/>
                    <a:p>
                      <a:pPr algn="ctr" fontAlgn="ctr"/>
                      <a:r>
                        <a:rPr lang="zh-CN" altLang="en-US" sz="1050" b="0" i="0" u="none" strike="noStrike" dirty="0">
                          <a:solidFill>
                            <a:srgbClr val="000000"/>
                          </a:solidFill>
                          <a:latin typeface="宋体"/>
                        </a:rPr>
                        <a:t>外</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立</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面</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材</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料</a:t>
                      </a:r>
                      <a:br>
                        <a:rPr lang="zh-CN" altLang="en-US" sz="1050" b="0" i="0" u="none" strike="noStrike" dirty="0">
                          <a:solidFill>
                            <a:srgbClr val="000000"/>
                          </a:solidFill>
                          <a:latin typeface="宋体"/>
                        </a:rPr>
                      </a:br>
                      <a:r>
                        <a:rPr lang="en-US" altLang="zh-CN" sz="1050" b="0" i="0" u="none" strike="noStrike" dirty="0">
                          <a:solidFill>
                            <a:srgbClr val="000000"/>
                          </a:solidFill>
                          <a:latin typeface="宋体"/>
                        </a:rPr>
                        <a:t>/</a:t>
                      </a:r>
                      <a:br>
                        <a:rPr lang="en-US" altLang="zh-CN" sz="1050" b="0" i="0" u="none" strike="noStrike" dirty="0">
                          <a:solidFill>
                            <a:srgbClr val="000000"/>
                          </a:solidFill>
                          <a:latin typeface="宋体"/>
                        </a:rPr>
                      </a:br>
                      <a:r>
                        <a:rPr lang="zh-CN" altLang="en-US" sz="1050" b="0" i="0" u="none" strike="noStrike" dirty="0">
                          <a:solidFill>
                            <a:srgbClr val="000000"/>
                          </a:solidFill>
                          <a:latin typeface="宋体"/>
                        </a:rPr>
                        <a:t>内墙面材料</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a:solidFill>
                            <a:srgbClr val="000000"/>
                          </a:solidFill>
                          <a:latin typeface="宋体"/>
                        </a:rPr>
                        <a:t>合成树脂乳液外墙涂料</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a:solidFill>
                            <a:srgbClr val="000000"/>
                          </a:solidFill>
                          <a:latin typeface="宋体"/>
                        </a:rPr>
                        <a:t>《</a:t>
                      </a:r>
                      <a:r>
                        <a:rPr lang="zh-CN" altLang="en-US" sz="1050" b="0" i="0" u="none" strike="noStrike">
                          <a:solidFill>
                            <a:srgbClr val="000000"/>
                          </a:solidFill>
                          <a:latin typeface="宋体"/>
                        </a:rPr>
                        <a:t>合成树脂乳液外墙涂料</a:t>
                      </a:r>
                      <a:r>
                        <a:rPr lang="en-US" altLang="zh-CN" sz="1050" b="0" i="0" u="none" strike="noStrike">
                          <a:solidFill>
                            <a:srgbClr val="000000"/>
                          </a:solidFill>
                          <a:latin typeface="宋体"/>
                        </a:rPr>
                        <a:t>》</a:t>
                      </a:r>
                      <a:r>
                        <a:rPr lang="en-US" sz="1050" b="0" i="0" u="none" strike="noStrike">
                          <a:solidFill>
                            <a:srgbClr val="000000"/>
                          </a:solidFill>
                          <a:latin typeface="宋体"/>
                        </a:rPr>
                        <a:t>GB/T 9755-</a:t>
                      </a:r>
                      <a:r>
                        <a:rPr lang="en-US" sz="1050" b="0" i="0" u="none" strike="noStrike">
                          <a:solidFill>
                            <a:srgbClr val="DD0806"/>
                          </a:solidFill>
                          <a:latin typeface="宋体"/>
                        </a:rPr>
                        <a:t>2014</a:t>
                      </a:r>
                      <a:r>
                        <a:rPr lang="en-US" sz="1050" b="0" i="0" u="none" strike="noStrike">
                          <a:solidFill>
                            <a:srgbClr val="000000"/>
                          </a:solidFill>
                          <a:latin typeface="宋体"/>
                        </a:rPr>
                        <a:t>/</a:t>
                      </a:r>
                      <a:r>
                        <a:rPr lang="zh-CN" altLang="en-US" sz="1050" b="1" i="0" u="none" strike="noStrike">
                          <a:solidFill>
                            <a:srgbClr val="000000"/>
                          </a:solidFill>
                          <a:latin typeface="宋体"/>
                        </a:rPr>
                        <a:t>一等品及以上</a:t>
                      </a:r>
                      <a:endParaRPr lang="zh-CN" altLang="en-US" sz="1050" b="0" i="0" u="none" strike="noStrike">
                        <a:solidFill>
                          <a:srgbClr val="000000"/>
                        </a:solidFill>
                        <a:latin typeface="宋体"/>
                      </a:endParaRP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l" fontAlgn="ctr"/>
                      <a:r>
                        <a:rPr lang="zh-CN" altLang="en-US" sz="1050" b="0" i="0" u="none" strike="noStrike">
                          <a:solidFill>
                            <a:srgbClr val="FF0000"/>
                          </a:solidFill>
                          <a:latin typeface="宋体"/>
                        </a:rPr>
                        <a:t>（</a:t>
                      </a:r>
                      <a:r>
                        <a:rPr lang="en-US" altLang="zh-CN" sz="1050" b="0" i="0" u="none" strike="noStrike">
                          <a:solidFill>
                            <a:srgbClr val="FF0000"/>
                          </a:solidFill>
                          <a:latin typeface="宋体"/>
                        </a:rPr>
                        <a:t>1</a:t>
                      </a:r>
                      <a:r>
                        <a:rPr lang="zh-CN" altLang="en-US" sz="1050" b="0" i="0" u="none" strike="noStrike">
                          <a:solidFill>
                            <a:srgbClr val="FF0000"/>
                          </a:solidFill>
                          <a:latin typeface="宋体"/>
                        </a:rPr>
                        <a:t>）设计图纸</a:t>
                      </a:r>
                      <a:r>
                        <a:rPr lang="en-US" altLang="zh-CN" sz="1050" b="0" i="0" u="none" strike="noStrike">
                          <a:solidFill>
                            <a:srgbClr val="FF0000"/>
                          </a:solidFill>
                          <a:latin typeface="宋体"/>
                        </a:rPr>
                        <a:t>/</a:t>
                      </a:r>
                      <a:r>
                        <a:rPr lang="zh-CN" altLang="en-US" sz="1050" b="0" i="0" u="none" strike="noStrike">
                          <a:solidFill>
                            <a:srgbClr val="FF0000"/>
                          </a:solidFill>
                          <a:latin typeface="宋体"/>
                        </a:rPr>
                        <a:t>说明；</a:t>
                      </a:r>
                      <a:br>
                        <a:rPr lang="zh-CN" altLang="en-US" sz="1050" b="0" i="0" u="none" strike="noStrike">
                          <a:solidFill>
                            <a:srgbClr val="FF0000"/>
                          </a:solidFill>
                          <a:latin typeface="宋体"/>
                        </a:rPr>
                      </a:br>
                      <a:r>
                        <a:rPr lang="zh-CN" altLang="en-US" sz="1050" b="0" i="0" u="none" strike="noStrike">
                          <a:solidFill>
                            <a:srgbClr val="FF0000"/>
                          </a:solidFill>
                          <a:latin typeface="宋体"/>
                        </a:rPr>
                        <a:t>（</a:t>
                      </a:r>
                      <a:r>
                        <a:rPr lang="en-US" altLang="zh-CN" sz="1050" b="0" i="0" u="none" strike="noStrike">
                          <a:solidFill>
                            <a:srgbClr val="FF0000"/>
                          </a:solidFill>
                          <a:latin typeface="宋体"/>
                        </a:rPr>
                        <a:t>2</a:t>
                      </a:r>
                      <a:r>
                        <a:rPr lang="zh-CN" altLang="en-US" sz="1050" b="0" i="0" u="none" strike="noStrike">
                          <a:solidFill>
                            <a:srgbClr val="FF0000"/>
                          </a:solidFill>
                          <a:latin typeface="宋体"/>
                        </a:rPr>
                        <a:t>）生产企业营业执照；</a:t>
                      </a:r>
                      <a:br>
                        <a:rPr lang="zh-CN" altLang="en-US" sz="1050" b="0" i="0" u="none" strike="noStrike">
                          <a:solidFill>
                            <a:srgbClr val="FF0000"/>
                          </a:solidFill>
                          <a:latin typeface="宋体"/>
                        </a:rPr>
                      </a:br>
                      <a:r>
                        <a:rPr lang="zh-CN" altLang="en-US" sz="1050" b="0" i="0" u="none" strike="noStrike">
                          <a:solidFill>
                            <a:srgbClr val="FF0000"/>
                          </a:solidFill>
                          <a:latin typeface="宋体"/>
                        </a:rPr>
                        <a:t>（</a:t>
                      </a:r>
                      <a:r>
                        <a:rPr lang="en-US" altLang="zh-CN" sz="1050" b="0" i="0" u="none" strike="noStrike">
                          <a:solidFill>
                            <a:srgbClr val="FF0000"/>
                          </a:solidFill>
                          <a:latin typeface="宋体"/>
                        </a:rPr>
                        <a:t>3</a:t>
                      </a:r>
                      <a:r>
                        <a:rPr lang="zh-CN" altLang="en-US" sz="1050" b="0" i="0" u="none" strike="noStrike">
                          <a:solidFill>
                            <a:srgbClr val="FF0000"/>
                          </a:solidFill>
                          <a:latin typeface="宋体"/>
                        </a:rPr>
                        <a:t>）产品质量保证书；</a:t>
                      </a:r>
                      <a:br>
                        <a:rPr lang="zh-CN" altLang="en-US" sz="1050" b="0" i="0" u="none" strike="noStrike">
                          <a:solidFill>
                            <a:srgbClr val="FF0000"/>
                          </a:solidFill>
                          <a:latin typeface="宋体"/>
                        </a:rPr>
                      </a:br>
                      <a:r>
                        <a:rPr lang="zh-CN" altLang="en-US" sz="1050" b="0" i="0" u="none" strike="noStrike">
                          <a:solidFill>
                            <a:srgbClr val="FF0000"/>
                          </a:solidFill>
                          <a:latin typeface="宋体"/>
                        </a:rPr>
                        <a:t>（</a:t>
                      </a:r>
                      <a:r>
                        <a:rPr lang="en-US" altLang="zh-CN" sz="1050" b="0" i="0" u="none" strike="noStrike">
                          <a:solidFill>
                            <a:srgbClr val="FF0000"/>
                          </a:solidFill>
                          <a:latin typeface="宋体"/>
                        </a:rPr>
                        <a:t>4</a:t>
                      </a:r>
                      <a:r>
                        <a:rPr lang="zh-CN" altLang="en-US" sz="1050" b="0" i="0" u="none" strike="noStrike">
                          <a:solidFill>
                            <a:srgbClr val="FF0000"/>
                          </a:solidFill>
                          <a:latin typeface="宋体"/>
                        </a:rPr>
                        <a:t>）使用说明书；</a:t>
                      </a:r>
                      <a:br>
                        <a:rPr lang="zh-CN" altLang="en-US" sz="1050" b="0" i="0" u="none" strike="noStrike">
                          <a:solidFill>
                            <a:srgbClr val="FF0000"/>
                          </a:solidFill>
                          <a:latin typeface="宋体"/>
                        </a:rPr>
                      </a:br>
                      <a:r>
                        <a:rPr lang="zh-CN" altLang="en-US" sz="1050" b="0" i="0" u="none" strike="noStrike">
                          <a:solidFill>
                            <a:srgbClr val="FF0000"/>
                          </a:solidFill>
                          <a:latin typeface="宋体"/>
                        </a:rPr>
                        <a:t>（</a:t>
                      </a:r>
                      <a:r>
                        <a:rPr lang="en-US" altLang="zh-CN" sz="1050" b="0" i="0" u="none" strike="noStrike">
                          <a:solidFill>
                            <a:srgbClr val="FF0000"/>
                          </a:solidFill>
                          <a:latin typeface="宋体"/>
                        </a:rPr>
                        <a:t>5</a:t>
                      </a:r>
                      <a:r>
                        <a:rPr lang="zh-CN" altLang="en-US" sz="1050" b="0" i="0" u="none" strike="noStrike">
                          <a:solidFill>
                            <a:srgbClr val="FF0000"/>
                          </a:solidFill>
                          <a:latin typeface="宋体"/>
                        </a:rPr>
                        <a:t>）产品型式检验报告</a:t>
                      </a:r>
                      <a:r>
                        <a:rPr lang="en-US" altLang="zh-CN" sz="1050" b="0" i="0" u="none" strike="noStrike">
                          <a:solidFill>
                            <a:srgbClr val="FF0000"/>
                          </a:solidFill>
                          <a:latin typeface="宋体"/>
                        </a:rPr>
                        <a:t>(</a:t>
                      </a:r>
                      <a:r>
                        <a:rPr lang="zh-CN" altLang="en-US" sz="1050" b="0" i="0" u="none" strike="noStrike">
                          <a:solidFill>
                            <a:srgbClr val="FF0000"/>
                          </a:solidFill>
                          <a:latin typeface="宋体"/>
                        </a:rPr>
                        <a:t>合成树脂乳液外墙涂料有效期半年；其他</a:t>
                      </a:r>
                      <a:r>
                        <a:rPr lang="en-US" altLang="zh-CN" sz="1050" b="0" i="0" u="none" strike="noStrike">
                          <a:solidFill>
                            <a:srgbClr val="FF0000"/>
                          </a:solidFill>
                          <a:latin typeface="宋体"/>
                        </a:rPr>
                        <a:t>1</a:t>
                      </a:r>
                      <a:r>
                        <a:rPr lang="zh-CN" altLang="en-US" sz="1050" b="0" i="0" u="none" strike="noStrike">
                          <a:solidFill>
                            <a:srgbClr val="FF0000"/>
                          </a:solidFill>
                          <a:latin typeface="宋体"/>
                        </a:rPr>
                        <a:t>年</a:t>
                      </a:r>
                      <a:r>
                        <a:rPr lang="en-US" altLang="zh-CN" sz="1050" b="0" i="0" u="none" strike="noStrike">
                          <a:solidFill>
                            <a:srgbClr val="FF0000"/>
                          </a:solidFill>
                          <a:latin typeface="宋体"/>
                        </a:rPr>
                        <a:t>)</a:t>
                      </a:r>
                      <a:r>
                        <a:rPr lang="zh-CN" altLang="en-US" sz="1050" b="0" i="0" u="none" strike="noStrike">
                          <a:solidFill>
                            <a:srgbClr val="FF0000"/>
                          </a:solidFill>
                          <a:latin typeface="宋体"/>
                        </a:rPr>
                        <a:t>；</a:t>
                      </a:r>
                      <a:br>
                        <a:rPr lang="zh-CN" altLang="en-US" sz="1050" b="0" i="0" u="none" strike="noStrike">
                          <a:solidFill>
                            <a:srgbClr val="FF0000"/>
                          </a:solidFill>
                          <a:latin typeface="宋体"/>
                        </a:rPr>
                      </a:br>
                      <a:r>
                        <a:rPr lang="zh-CN" altLang="en-US" sz="1050" b="0" i="0" u="none" strike="noStrike">
                          <a:solidFill>
                            <a:srgbClr val="FF0000"/>
                          </a:solidFill>
                          <a:latin typeface="宋体"/>
                        </a:rPr>
                        <a:t>（</a:t>
                      </a:r>
                      <a:r>
                        <a:rPr lang="en-US" altLang="zh-CN" sz="1050" b="0" i="0" u="none" strike="noStrike">
                          <a:solidFill>
                            <a:srgbClr val="FF0000"/>
                          </a:solidFill>
                          <a:latin typeface="宋体"/>
                        </a:rPr>
                        <a:t>6</a:t>
                      </a:r>
                      <a:r>
                        <a:rPr lang="zh-CN" altLang="en-US" sz="1050" b="0" i="0" u="none" strike="noStrike">
                          <a:solidFill>
                            <a:srgbClr val="FF0000"/>
                          </a:solidFill>
                          <a:latin typeface="宋体"/>
                        </a:rPr>
                        <a:t>）上海市建设工程材料备案证明；</a:t>
                      </a:r>
                      <a:br>
                        <a:rPr lang="zh-CN" altLang="en-US" sz="1050" b="0" i="0" u="none" strike="noStrike">
                          <a:solidFill>
                            <a:srgbClr val="FF0000"/>
                          </a:solidFill>
                          <a:latin typeface="宋体"/>
                        </a:rPr>
                      </a:br>
                      <a:r>
                        <a:rPr lang="zh-CN" altLang="en-US" sz="1050" b="0" i="0" u="none" strike="noStrike">
                          <a:solidFill>
                            <a:srgbClr val="FF0000"/>
                          </a:solidFill>
                          <a:latin typeface="宋体"/>
                        </a:rPr>
                        <a:t>（</a:t>
                      </a:r>
                      <a:r>
                        <a:rPr lang="en-US" altLang="zh-CN" sz="1050" b="0" i="0" u="none" strike="noStrike">
                          <a:solidFill>
                            <a:srgbClr val="FF0000"/>
                          </a:solidFill>
                          <a:latin typeface="宋体"/>
                        </a:rPr>
                        <a:t>7</a:t>
                      </a:r>
                      <a:r>
                        <a:rPr lang="zh-CN" altLang="en-US" sz="1050" b="0" i="0" u="none" strike="noStrike">
                          <a:solidFill>
                            <a:srgbClr val="FF0000"/>
                          </a:solidFill>
                          <a:latin typeface="宋体"/>
                        </a:rPr>
                        <a:t>）见证取样复验报告；</a:t>
                      </a:r>
                      <a:br>
                        <a:rPr lang="zh-CN" altLang="en-US" sz="1050" b="0" i="0" u="none" strike="noStrike">
                          <a:solidFill>
                            <a:srgbClr val="FF0000"/>
                          </a:solidFill>
                          <a:latin typeface="宋体"/>
                        </a:rPr>
                      </a:br>
                      <a:r>
                        <a:rPr lang="zh-CN" altLang="en-US" sz="1050" b="0" i="0" u="none" strike="noStrike">
                          <a:solidFill>
                            <a:srgbClr val="FF0000"/>
                          </a:solidFill>
                          <a:latin typeface="宋体"/>
                        </a:rPr>
                        <a:t>（</a:t>
                      </a:r>
                      <a:r>
                        <a:rPr lang="en-US" altLang="zh-CN" sz="1050" b="0" i="0" u="none" strike="noStrike">
                          <a:solidFill>
                            <a:srgbClr val="FF0000"/>
                          </a:solidFill>
                          <a:latin typeface="宋体"/>
                        </a:rPr>
                        <a:t>8</a:t>
                      </a:r>
                      <a:r>
                        <a:rPr lang="zh-CN" altLang="en-US" sz="1050" b="0" i="0" u="none" strike="noStrike">
                          <a:solidFill>
                            <a:srgbClr val="FF0000"/>
                          </a:solidFill>
                          <a:latin typeface="宋体"/>
                        </a:rPr>
                        <a:t>）送</a:t>
                      </a:r>
                      <a:r>
                        <a:rPr lang="en-US" altLang="zh-CN" sz="1050" b="0" i="0" u="none" strike="noStrike">
                          <a:solidFill>
                            <a:srgbClr val="FF0000"/>
                          </a:solidFill>
                          <a:latin typeface="宋体"/>
                        </a:rPr>
                        <a:t>/</a:t>
                      </a:r>
                      <a:r>
                        <a:rPr lang="zh-CN" altLang="en-US" sz="1050" b="0" i="0" u="none" strike="noStrike">
                          <a:solidFill>
                            <a:srgbClr val="FF0000"/>
                          </a:solidFill>
                          <a:latin typeface="宋体"/>
                        </a:rPr>
                        <a:t>收货凭证。</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9">
                  <a:txBody>
                    <a:bodyPr/>
                    <a:lstStyle/>
                    <a:p>
                      <a:pPr algn="ctr" fontAlgn="t"/>
                      <a:r>
                        <a:rPr lang="zh-CN" altLang="en-US" sz="1050" b="0" i="0" u="none" strike="noStrike">
                          <a:solidFill>
                            <a:srgbClr val="000000"/>
                          </a:solidFill>
                          <a:latin typeface="宋体"/>
                        </a:rPr>
                        <a:t>（</a:t>
                      </a:r>
                      <a:r>
                        <a:rPr lang="en-US" altLang="zh-CN" sz="1050" b="0" i="0" u="none" strike="noStrike">
                          <a:solidFill>
                            <a:srgbClr val="000000"/>
                          </a:solidFill>
                          <a:latin typeface="宋体"/>
                        </a:rPr>
                        <a:t>3</a:t>
                      </a:r>
                      <a:r>
                        <a:rPr lang="zh-CN" altLang="en-US" sz="1050" b="0" i="0" u="none" strike="noStrike">
                          <a:solidFill>
                            <a:srgbClr val="000000"/>
                          </a:solidFill>
                          <a:latin typeface="宋体"/>
                        </a:rPr>
                        <a:t>）核查工程量与送</a:t>
                      </a:r>
                      <a:r>
                        <a:rPr lang="en-US" altLang="zh-CN" sz="1050" b="0" i="0" u="none" strike="noStrike">
                          <a:solidFill>
                            <a:srgbClr val="000000"/>
                          </a:solidFill>
                          <a:latin typeface="宋体"/>
                        </a:rPr>
                        <a:t>/</a:t>
                      </a:r>
                      <a:r>
                        <a:rPr lang="zh-CN" altLang="en-US" sz="1050" b="0" i="0" u="none" strike="noStrike">
                          <a:solidFill>
                            <a:srgbClr val="000000"/>
                          </a:solidFill>
                          <a:latin typeface="宋体"/>
                        </a:rPr>
                        <a:t>收货凭证的一致性。</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2</a:t>
                      </a:r>
                      <a:r>
                        <a:rPr lang="zh-CN" altLang="en-US" sz="1050" b="0" i="0" u="none" strike="noStrike">
                          <a:solidFill>
                            <a:srgbClr val="000000"/>
                          </a:solidFill>
                          <a:latin typeface="宋体"/>
                        </a:rPr>
                        <a:t>）核查资料的完整性、有效性；</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1</a:t>
                      </a:r>
                      <a:r>
                        <a:rPr lang="zh-CN" altLang="en-US" sz="1050" b="0" i="0" u="none" strike="noStrike">
                          <a:solidFill>
                            <a:srgbClr val="000000"/>
                          </a:solidFill>
                          <a:latin typeface="宋体"/>
                        </a:rPr>
                        <a:t>）核查现场材料与设计要求、执行标准</a:t>
                      </a:r>
                      <a:r>
                        <a:rPr lang="en-US" altLang="zh-CN" sz="1050" b="0" i="0" u="none" strike="noStrike">
                          <a:solidFill>
                            <a:srgbClr val="000000"/>
                          </a:solidFill>
                          <a:latin typeface="宋体"/>
                        </a:rPr>
                        <a:t>/</a:t>
                      </a:r>
                      <a:r>
                        <a:rPr lang="zh-CN" altLang="en-US" sz="1050" b="0" i="0" u="none" strike="noStrike">
                          <a:solidFill>
                            <a:srgbClr val="000000"/>
                          </a:solidFill>
                          <a:latin typeface="宋体"/>
                        </a:rPr>
                        <a:t>技术要求的一致性；</a:t>
                      </a:r>
                    </a:p>
                  </a:txBody>
                  <a:tcPr marL="5631" marR="5631" marT="5631" marB="0" vert="eaVert">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zh-CN" altLang="en-US" sz="1050" b="0" i="0" u="none" strike="noStrike">
                          <a:solidFill>
                            <a:srgbClr val="000000"/>
                          </a:solidFill>
                          <a:latin typeface="宋体"/>
                        </a:rPr>
                        <a:t>√</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l" fontAlgn="ctr"/>
                      <a:r>
                        <a:rPr lang="zh-CN" altLang="en-US" sz="1050" b="0" i="0" u="none" strike="noStrike">
                          <a:solidFill>
                            <a:srgbClr val="000000"/>
                          </a:solidFill>
                          <a:latin typeface="宋体"/>
                        </a:rPr>
                        <a:t>新做、翻做的外墙底漆涂料必须见证取样复验</a:t>
                      </a:r>
                    </a:p>
                  </a:txBody>
                  <a:tcPr marL="5631" marR="5631" marT="5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3740">
                <a:tc>
                  <a:txBody>
                    <a:bodyPr/>
                    <a:lstStyle/>
                    <a:p>
                      <a:pPr algn="ctr" fontAlgn="ctr"/>
                      <a:r>
                        <a:rPr lang="en-US" altLang="zh-CN" sz="1050" b="0" i="0" u="none" strike="noStrike" dirty="0" smtClean="0">
                          <a:solidFill>
                            <a:srgbClr val="000000"/>
                          </a:solidFill>
                          <a:latin typeface="宋体"/>
                        </a:rPr>
                        <a:t>10</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dirty="0">
                          <a:solidFill>
                            <a:srgbClr val="000000"/>
                          </a:solidFill>
                          <a:latin typeface="宋体"/>
                        </a:rPr>
                        <a:t>外墙弹性建筑涂料</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a:solidFill>
                            <a:srgbClr val="000000"/>
                          </a:solidFill>
                          <a:latin typeface="宋体"/>
                        </a:rPr>
                        <a:t>《</a:t>
                      </a:r>
                      <a:r>
                        <a:rPr lang="zh-CN" altLang="en-US" sz="1050" b="0" i="0" u="none" strike="noStrike">
                          <a:solidFill>
                            <a:srgbClr val="000000"/>
                          </a:solidFill>
                          <a:latin typeface="宋体"/>
                        </a:rPr>
                        <a:t>弹性建筑涂料</a:t>
                      </a:r>
                      <a:r>
                        <a:rPr lang="en-US" altLang="zh-CN" sz="1050" b="0" i="0" u="none" strike="noStrike">
                          <a:solidFill>
                            <a:srgbClr val="000000"/>
                          </a:solidFill>
                          <a:latin typeface="宋体"/>
                        </a:rPr>
                        <a:t>》</a:t>
                      </a:r>
                      <a:r>
                        <a:rPr lang="en-US" sz="1050" b="0" i="0" u="none" strike="noStrike">
                          <a:solidFill>
                            <a:srgbClr val="000000"/>
                          </a:solidFill>
                          <a:latin typeface="宋体"/>
                        </a:rPr>
                        <a:t>JG/T 172-</a:t>
                      </a:r>
                      <a:r>
                        <a:rPr lang="en-US" sz="1050" b="0" i="0" u="none" strike="noStrike">
                          <a:solidFill>
                            <a:srgbClr val="DD0806"/>
                          </a:solidFill>
                          <a:latin typeface="宋体"/>
                        </a:rPr>
                        <a:t>2014</a:t>
                      </a:r>
                      <a:endParaRPr lang="en-US" sz="1050" b="0" i="0" u="none" strike="noStrike">
                        <a:solidFill>
                          <a:srgbClr val="000000"/>
                        </a:solidFill>
                        <a:latin typeface="宋体"/>
                      </a:endParaRP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590169">
                <a:tc>
                  <a:txBody>
                    <a:bodyPr/>
                    <a:lstStyle/>
                    <a:p>
                      <a:pPr algn="ctr" fontAlgn="ctr"/>
                      <a:r>
                        <a:rPr lang="en-US" altLang="zh-CN" sz="1050" b="0" i="0" u="none" strike="noStrike" dirty="0" smtClean="0">
                          <a:solidFill>
                            <a:srgbClr val="000000"/>
                          </a:solidFill>
                          <a:latin typeface="宋体"/>
                        </a:rPr>
                        <a:t>11</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dirty="0">
                          <a:solidFill>
                            <a:srgbClr val="000000"/>
                          </a:solidFill>
                          <a:latin typeface="宋体"/>
                        </a:rPr>
                        <a:t>合成树脂乳液砂壁状</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建筑涂料</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合成树脂乳液砂壁状建筑涂料</a:t>
                      </a:r>
                      <a:r>
                        <a:rPr lang="en-US" altLang="zh-CN" sz="1050" b="0" i="0" u="none" strike="noStrike" dirty="0">
                          <a:solidFill>
                            <a:srgbClr val="000000"/>
                          </a:solidFill>
                          <a:latin typeface="宋体"/>
                        </a:rPr>
                        <a:t>》</a:t>
                      </a:r>
                      <a:br>
                        <a:rPr lang="en-US" altLang="zh-CN" sz="1050" b="0" i="0" u="none" strike="noStrike" dirty="0">
                          <a:solidFill>
                            <a:srgbClr val="000000"/>
                          </a:solidFill>
                          <a:latin typeface="宋体"/>
                        </a:rPr>
                      </a:br>
                      <a:r>
                        <a:rPr lang="en-US" sz="1050" b="0" i="0" u="none" strike="noStrike" dirty="0">
                          <a:solidFill>
                            <a:srgbClr val="DD0806"/>
                          </a:solidFill>
                          <a:latin typeface="宋体"/>
                        </a:rPr>
                        <a:t>JG/T 24-2018</a:t>
                      </a:r>
                      <a:endParaRPr lang="en-US" sz="1050" b="0" i="0" u="none" strike="noStrike" dirty="0">
                        <a:solidFill>
                          <a:srgbClr val="000000"/>
                        </a:solidFill>
                        <a:latin typeface="宋体"/>
                      </a:endParaRP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535828">
                <a:tc>
                  <a:txBody>
                    <a:bodyPr/>
                    <a:lstStyle/>
                    <a:p>
                      <a:pPr algn="ctr" fontAlgn="ctr"/>
                      <a:r>
                        <a:rPr lang="en-US" altLang="zh-CN" sz="1050" b="0" i="0" u="none" strike="noStrike" dirty="0" smtClean="0">
                          <a:solidFill>
                            <a:srgbClr val="000000"/>
                          </a:solidFill>
                          <a:latin typeface="宋体"/>
                        </a:rPr>
                        <a:t>12</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建筑外墙用底漆</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建筑内外墙用底漆</a:t>
                      </a:r>
                      <a:r>
                        <a:rPr lang="en-US" altLang="zh-CN" sz="1050" b="0" i="0" u="none" strike="noStrike" dirty="0">
                          <a:solidFill>
                            <a:srgbClr val="000000"/>
                          </a:solidFill>
                          <a:latin typeface="宋体"/>
                        </a:rPr>
                        <a:t>》</a:t>
                      </a:r>
                      <a:r>
                        <a:rPr lang="en-US" sz="1050" b="0" i="0" u="none" strike="noStrike" dirty="0">
                          <a:solidFill>
                            <a:srgbClr val="000000"/>
                          </a:solidFill>
                          <a:latin typeface="宋体"/>
                        </a:rPr>
                        <a:t>JG/T 210-</a:t>
                      </a:r>
                      <a:r>
                        <a:rPr lang="en-US" sz="1050" b="0" i="0" u="none" strike="noStrike" dirty="0">
                          <a:solidFill>
                            <a:srgbClr val="DD0806"/>
                          </a:solidFill>
                          <a:latin typeface="宋体"/>
                        </a:rPr>
                        <a:t>2018</a:t>
                      </a:r>
                      <a:endParaRPr lang="en-US" sz="1050" b="0" i="0" u="none" strike="noStrike" dirty="0">
                        <a:solidFill>
                          <a:srgbClr val="000000"/>
                        </a:solidFill>
                        <a:latin typeface="宋体"/>
                      </a:endParaRP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587643">
                <a:tc>
                  <a:txBody>
                    <a:bodyPr/>
                    <a:lstStyle/>
                    <a:p>
                      <a:pPr algn="ctr" fontAlgn="ctr"/>
                      <a:r>
                        <a:rPr lang="en-US" altLang="zh-CN" sz="1050" b="0" i="0" u="none" strike="noStrike" dirty="0" smtClean="0">
                          <a:solidFill>
                            <a:srgbClr val="000000"/>
                          </a:solidFill>
                          <a:latin typeface="宋体"/>
                        </a:rPr>
                        <a:t>13</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合成树脂乳液内墙涂料</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合成树脂乳液内墙涂料</a:t>
                      </a:r>
                      <a:r>
                        <a:rPr lang="en-US" altLang="zh-CN" sz="1050" b="0" i="0" u="none" strike="noStrike" dirty="0">
                          <a:solidFill>
                            <a:srgbClr val="000000"/>
                          </a:solidFill>
                          <a:latin typeface="宋体"/>
                        </a:rPr>
                        <a:t>》</a:t>
                      </a:r>
                      <a:br>
                        <a:rPr lang="en-US" altLang="zh-CN" sz="1050" b="0" i="0" u="none" strike="noStrike" dirty="0">
                          <a:solidFill>
                            <a:srgbClr val="000000"/>
                          </a:solidFill>
                          <a:latin typeface="宋体"/>
                        </a:rPr>
                      </a:br>
                      <a:r>
                        <a:rPr lang="en-US" sz="1050" b="0" i="0" u="none" strike="noStrike" dirty="0">
                          <a:solidFill>
                            <a:srgbClr val="000000"/>
                          </a:solidFill>
                          <a:latin typeface="宋体"/>
                        </a:rPr>
                        <a:t>GB/T 9756-</a:t>
                      </a:r>
                      <a:r>
                        <a:rPr lang="en-US" sz="1050" b="0" i="0" u="none" strike="noStrike" dirty="0">
                          <a:solidFill>
                            <a:srgbClr val="DD0806"/>
                          </a:solidFill>
                          <a:latin typeface="宋体"/>
                        </a:rPr>
                        <a:t>2018</a:t>
                      </a:r>
                      <a:endParaRPr lang="en-US" sz="1050" b="0" i="0" u="none" strike="noStrike" dirty="0">
                        <a:solidFill>
                          <a:srgbClr val="000000"/>
                        </a:solidFill>
                        <a:latin typeface="宋体"/>
                      </a:endParaRP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zh-CN" altLang="en-US" sz="1050" b="0" i="0" u="none" strike="noStrike" dirty="0">
                          <a:solidFill>
                            <a:srgbClr val="FF0000"/>
                          </a:solidFill>
                          <a:latin typeface="宋体"/>
                        </a:rPr>
                        <a:t>（</a:t>
                      </a:r>
                      <a:r>
                        <a:rPr lang="en-US" altLang="zh-CN" sz="1050" b="0" i="0" u="none" strike="noStrike" dirty="0">
                          <a:solidFill>
                            <a:srgbClr val="FF0000"/>
                          </a:solidFill>
                          <a:latin typeface="宋体"/>
                        </a:rPr>
                        <a:t>1</a:t>
                      </a:r>
                      <a:r>
                        <a:rPr lang="zh-CN" altLang="en-US" sz="1050" b="0" i="0" u="none" strike="noStrike" dirty="0">
                          <a:solidFill>
                            <a:srgbClr val="FF0000"/>
                          </a:solidFill>
                          <a:latin typeface="宋体"/>
                        </a:rPr>
                        <a:t>）设计图纸</a:t>
                      </a:r>
                      <a:r>
                        <a:rPr lang="en-US" altLang="zh-CN" sz="1050" b="0" i="0" u="none" strike="noStrike" dirty="0">
                          <a:solidFill>
                            <a:srgbClr val="FF0000"/>
                          </a:solidFill>
                          <a:latin typeface="宋体"/>
                        </a:rPr>
                        <a:t>/</a:t>
                      </a:r>
                      <a:r>
                        <a:rPr lang="zh-CN" altLang="en-US" sz="1050" b="0" i="0" u="none" strike="noStrike" dirty="0">
                          <a:solidFill>
                            <a:srgbClr val="FF0000"/>
                          </a:solidFill>
                          <a:latin typeface="宋体"/>
                        </a:rPr>
                        <a:t>说明；</a:t>
                      </a:r>
                      <a:br>
                        <a:rPr lang="zh-CN" altLang="en-US" sz="1050" b="0" i="0" u="none" strike="noStrike" dirty="0">
                          <a:solidFill>
                            <a:srgbClr val="FF0000"/>
                          </a:solidFill>
                          <a:latin typeface="宋体"/>
                        </a:rPr>
                      </a:br>
                      <a:r>
                        <a:rPr lang="zh-CN" altLang="en-US" sz="1050" b="0" i="0" u="none" strike="noStrike" dirty="0">
                          <a:solidFill>
                            <a:srgbClr val="FF0000"/>
                          </a:solidFill>
                          <a:latin typeface="宋体"/>
                        </a:rPr>
                        <a:t>（</a:t>
                      </a:r>
                      <a:r>
                        <a:rPr lang="en-US" altLang="zh-CN" sz="1050" b="0" i="0" u="none" strike="noStrike" dirty="0">
                          <a:solidFill>
                            <a:srgbClr val="FF0000"/>
                          </a:solidFill>
                          <a:latin typeface="宋体"/>
                        </a:rPr>
                        <a:t>2</a:t>
                      </a:r>
                      <a:r>
                        <a:rPr lang="zh-CN" altLang="en-US" sz="1050" b="0" i="0" u="none" strike="noStrike" dirty="0">
                          <a:solidFill>
                            <a:srgbClr val="FF0000"/>
                          </a:solidFill>
                          <a:latin typeface="宋体"/>
                        </a:rPr>
                        <a:t>）生产企业营业执照；</a:t>
                      </a:r>
                      <a:br>
                        <a:rPr lang="zh-CN" altLang="en-US" sz="1050" b="0" i="0" u="none" strike="noStrike" dirty="0">
                          <a:solidFill>
                            <a:srgbClr val="FF0000"/>
                          </a:solidFill>
                          <a:latin typeface="宋体"/>
                        </a:rPr>
                      </a:br>
                      <a:r>
                        <a:rPr lang="zh-CN" altLang="en-US" sz="1050" b="0" i="0" u="none" strike="noStrike" dirty="0">
                          <a:solidFill>
                            <a:srgbClr val="FF0000"/>
                          </a:solidFill>
                          <a:latin typeface="宋体"/>
                        </a:rPr>
                        <a:t>（</a:t>
                      </a:r>
                      <a:r>
                        <a:rPr lang="en-US" altLang="zh-CN" sz="1050" b="0" i="0" u="none" strike="noStrike" dirty="0">
                          <a:solidFill>
                            <a:srgbClr val="FF0000"/>
                          </a:solidFill>
                          <a:latin typeface="宋体"/>
                        </a:rPr>
                        <a:t>3</a:t>
                      </a:r>
                      <a:r>
                        <a:rPr lang="zh-CN" altLang="en-US" sz="1050" b="0" i="0" u="none" strike="noStrike" dirty="0">
                          <a:solidFill>
                            <a:srgbClr val="FF0000"/>
                          </a:solidFill>
                          <a:latin typeface="宋体"/>
                        </a:rPr>
                        <a:t>）产品质量保证书；</a:t>
                      </a:r>
                      <a:br>
                        <a:rPr lang="zh-CN" altLang="en-US" sz="1050" b="0" i="0" u="none" strike="noStrike" dirty="0">
                          <a:solidFill>
                            <a:srgbClr val="FF0000"/>
                          </a:solidFill>
                          <a:latin typeface="宋体"/>
                        </a:rPr>
                      </a:br>
                      <a:r>
                        <a:rPr lang="zh-CN" altLang="en-US" sz="1050" b="0" i="0" u="none" strike="noStrike" dirty="0">
                          <a:solidFill>
                            <a:srgbClr val="FF0000"/>
                          </a:solidFill>
                          <a:latin typeface="宋体"/>
                        </a:rPr>
                        <a:t>（</a:t>
                      </a:r>
                      <a:r>
                        <a:rPr lang="en-US" altLang="zh-CN" sz="1050" b="0" i="0" u="none" strike="noStrike" dirty="0">
                          <a:solidFill>
                            <a:srgbClr val="FF0000"/>
                          </a:solidFill>
                          <a:latin typeface="宋体"/>
                        </a:rPr>
                        <a:t>4</a:t>
                      </a:r>
                      <a:r>
                        <a:rPr lang="zh-CN" altLang="en-US" sz="1050" b="0" i="0" u="none" strike="noStrike" dirty="0">
                          <a:solidFill>
                            <a:srgbClr val="FF0000"/>
                          </a:solidFill>
                          <a:latin typeface="宋体"/>
                        </a:rPr>
                        <a:t>）使用说明书；</a:t>
                      </a:r>
                      <a:br>
                        <a:rPr lang="zh-CN" altLang="en-US" sz="1050" b="0" i="0" u="none" strike="noStrike" dirty="0">
                          <a:solidFill>
                            <a:srgbClr val="FF0000"/>
                          </a:solidFill>
                          <a:latin typeface="宋体"/>
                        </a:rPr>
                      </a:br>
                      <a:r>
                        <a:rPr lang="zh-CN" altLang="en-US" sz="1050" b="0" i="0" u="none" strike="noStrike" dirty="0">
                          <a:solidFill>
                            <a:srgbClr val="FF0000"/>
                          </a:solidFill>
                          <a:latin typeface="宋体"/>
                        </a:rPr>
                        <a:t>（</a:t>
                      </a:r>
                      <a:r>
                        <a:rPr lang="en-US" altLang="zh-CN" sz="1050" b="0" i="0" u="none" strike="noStrike" dirty="0">
                          <a:solidFill>
                            <a:srgbClr val="FF0000"/>
                          </a:solidFill>
                          <a:latin typeface="宋体"/>
                        </a:rPr>
                        <a:t>5</a:t>
                      </a:r>
                      <a:r>
                        <a:rPr lang="zh-CN" altLang="en-US" sz="1050" b="0" i="0" u="none" strike="noStrike" dirty="0">
                          <a:solidFill>
                            <a:srgbClr val="FF0000"/>
                          </a:solidFill>
                          <a:latin typeface="宋体"/>
                        </a:rPr>
                        <a:t>）产品型式检验报告</a:t>
                      </a:r>
                      <a:r>
                        <a:rPr lang="en-US" altLang="zh-CN" sz="1050" b="0" i="0" u="none" strike="noStrike" dirty="0">
                          <a:solidFill>
                            <a:srgbClr val="FF0000"/>
                          </a:solidFill>
                          <a:latin typeface="宋体"/>
                        </a:rPr>
                        <a:t>(</a:t>
                      </a:r>
                      <a:r>
                        <a:rPr lang="zh-CN" altLang="en-US" sz="1050" b="0" i="0" u="none" strike="noStrike" dirty="0">
                          <a:solidFill>
                            <a:srgbClr val="FF0000"/>
                          </a:solidFill>
                          <a:latin typeface="宋体"/>
                        </a:rPr>
                        <a:t>有效期</a:t>
                      </a:r>
                      <a:r>
                        <a:rPr lang="en-US" altLang="zh-CN" sz="1050" b="0" i="0" u="none" strike="noStrike" dirty="0">
                          <a:solidFill>
                            <a:srgbClr val="FF0000"/>
                          </a:solidFill>
                          <a:latin typeface="宋体"/>
                        </a:rPr>
                        <a:t>1</a:t>
                      </a:r>
                      <a:r>
                        <a:rPr lang="zh-CN" altLang="en-US" sz="1050" b="0" i="0" u="none" strike="noStrike" dirty="0">
                          <a:solidFill>
                            <a:srgbClr val="FF0000"/>
                          </a:solidFill>
                          <a:latin typeface="宋体"/>
                        </a:rPr>
                        <a:t>年</a:t>
                      </a:r>
                      <a:r>
                        <a:rPr lang="en-US" altLang="zh-CN" sz="1050" b="0" i="0" u="none" strike="noStrike" dirty="0">
                          <a:solidFill>
                            <a:srgbClr val="FF0000"/>
                          </a:solidFill>
                          <a:latin typeface="宋体"/>
                        </a:rPr>
                        <a:t>)</a:t>
                      </a:r>
                      <a:r>
                        <a:rPr lang="zh-CN" altLang="en-US" sz="1050" b="0" i="0" u="none" strike="noStrike" dirty="0">
                          <a:solidFill>
                            <a:srgbClr val="FF0000"/>
                          </a:solidFill>
                          <a:latin typeface="宋体"/>
                        </a:rPr>
                        <a:t>；</a:t>
                      </a:r>
                      <a:br>
                        <a:rPr lang="zh-CN" altLang="en-US" sz="1050" b="0" i="0" u="none" strike="noStrike" dirty="0">
                          <a:solidFill>
                            <a:srgbClr val="FF0000"/>
                          </a:solidFill>
                          <a:latin typeface="宋体"/>
                        </a:rPr>
                      </a:br>
                      <a:r>
                        <a:rPr lang="zh-CN" altLang="en-US" sz="1050" b="0" i="0" u="none" strike="noStrike" dirty="0">
                          <a:solidFill>
                            <a:srgbClr val="FF0000"/>
                          </a:solidFill>
                          <a:latin typeface="宋体"/>
                        </a:rPr>
                        <a:t>（</a:t>
                      </a:r>
                      <a:r>
                        <a:rPr lang="en-US" altLang="zh-CN" sz="1050" b="0" i="0" u="none" strike="noStrike" dirty="0">
                          <a:solidFill>
                            <a:srgbClr val="FF0000"/>
                          </a:solidFill>
                          <a:latin typeface="宋体"/>
                        </a:rPr>
                        <a:t>6</a:t>
                      </a:r>
                      <a:r>
                        <a:rPr lang="zh-CN" altLang="en-US" sz="1050" b="0" i="0" u="none" strike="noStrike" dirty="0">
                          <a:solidFill>
                            <a:srgbClr val="FF0000"/>
                          </a:solidFill>
                          <a:latin typeface="宋体"/>
                        </a:rPr>
                        <a:t>）送</a:t>
                      </a:r>
                      <a:r>
                        <a:rPr lang="en-US" altLang="zh-CN" sz="1050" b="0" i="0" u="none" strike="noStrike" dirty="0">
                          <a:solidFill>
                            <a:srgbClr val="FF0000"/>
                          </a:solidFill>
                          <a:latin typeface="宋体"/>
                        </a:rPr>
                        <a:t>/</a:t>
                      </a:r>
                      <a:r>
                        <a:rPr lang="zh-CN" altLang="en-US" sz="1050" b="0" i="0" u="none" strike="noStrike" dirty="0">
                          <a:solidFill>
                            <a:srgbClr val="FF0000"/>
                          </a:solidFill>
                          <a:latin typeface="宋体"/>
                        </a:rPr>
                        <a:t>收货凭证。</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rowSpan="2">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zh-CN" altLang="en-US" sz="1050" b="0" i="0" u="none" strike="noStrike">
                          <a:solidFill>
                            <a:srgbClr val="000000"/>
                          </a:solidFill>
                          <a:latin typeface="宋体"/>
                        </a:rPr>
                        <a:t>√</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0444">
                <a:tc>
                  <a:txBody>
                    <a:bodyPr/>
                    <a:lstStyle/>
                    <a:p>
                      <a:pPr algn="ctr" fontAlgn="ctr"/>
                      <a:r>
                        <a:rPr lang="en-US" altLang="zh-CN" sz="1050" b="0" i="0" u="none" strike="noStrike" dirty="0" smtClean="0">
                          <a:solidFill>
                            <a:srgbClr val="000000"/>
                          </a:solidFill>
                          <a:latin typeface="宋体"/>
                        </a:rPr>
                        <a:t>14</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建筑内墙用底漆</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建筑内外墙用底漆</a:t>
                      </a:r>
                      <a:r>
                        <a:rPr lang="en-US" altLang="zh-CN" sz="1050" b="0" i="0" u="none" strike="noStrike" dirty="0">
                          <a:solidFill>
                            <a:srgbClr val="000000"/>
                          </a:solidFill>
                          <a:latin typeface="宋体"/>
                        </a:rPr>
                        <a:t>》</a:t>
                      </a:r>
                      <a:r>
                        <a:rPr lang="en-US" sz="1050" b="0" i="0" u="none" strike="noStrike" dirty="0">
                          <a:solidFill>
                            <a:srgbClr val="000000"/>
                          </a:solidFill>
                          <a:latin typeface="宋体"/>
                        </a:rPr>
                        <a:t>JG/T 210-</a:t>
                      </a:r>
                      <a:r>
                        <a:rPr lang="en-US" sz="1050" b="0" i="0" u="none" strike="noStrike" dirty="0">
                          <a:solidFill>
                            <a:srgbClr val="DD0806"/>
                          </a:solidFill>
                          <a:latin typeface="宋体"/>
                        </a:rPr>
                        <a:t>2018</a:t>
                      </a:r>
                      <a:endParaRPr lang="en-US" sz="1050" b="0" i="0" u="none" strike="noStrike" dirty="0">
                        <a:solidFill>
                          <a:srgbClr val="000000"/>
                        </a:solidFill>
                        <a:latin typeface="宋体"/>
                      </a:endParaRP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500444">
                <a:tc>
                  <a:txBody>
                    <a:bodyPr/>
                    <a:lstStyle/>
                    <a:p>
                      <a:pPr algn="ctr" fontAlgn="ctr"/>
                      <a:r>
                        <a:rPr lang="en-US" altLang="zh-CN" sz="1050" b="0" i="0" u="none" strike="noStrike" dirty="0" smtClean="0">
                          <a:solidFill>
                            <a:srgbClr val="000000"/>
                          </a:solidFill>
                          <a:latin typeface="宋体"/>
                        </a:rPr>
                        <a:t>15</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建筑外墙用腻子</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a:solidFill>
                            <a:srgbClr val="000000"/>
                          </a:solidFill>
                          <a:latin typeface="宋体"/>
                        </a:rPr>
                        <a:t>《</a:t>
                      </a:r>
                      <a:r>
                        <a:rPr lang="zh-CN" altLang="en-US" sz="1050" b="0" i="0" u="none" strike="noStrike">
                          <a:solidFill>
                            <a:srgbClr val="000000"/>
                          </a:solidFill>
                          <a:latin typeface="宋体"/>
                        </a:rPr>
                        <a:t>建筑外墙用腻子</a:t>
                      </a:r>
                      <a:r>
                        <a:rPr lang="en-US" altLang="zh-CN" sz="1050" b="0" i="0" u="none" strike="noStrike">
                          <a:solidFill>
                            <a:srgbClr val="000000"/>
                          </a:solidFill>
                          <a:latin typeface="宋体"/>
                        </a:rPr>
                        <a:t>》</a:t>
                      </a:r>
                      <a:r>
                        <a:rPr lang="en-US" sz="1050" b="0" i="0" u="none" strike="noStrike">
                          <a:solidFill>
                            <a:srgbClr val="000000"/>
                          </a:solidFill>
                          <a:latin typeface="宋体"/>
                        </a:rPr>
                        <a:t>JG/T 157-2010</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zh-CN" altLang="en-US" sz="1050" b="0" i="0" u="none" strike="noStrike" dirty="0">
                          <a:solidFill>
                            <a:srgbClr val="FF0000"/>
                          </a:solidFill>
                          <a:latin typeface="宋体"/>
                        </a:rPr>
                        <a:t>（</a:t>
                      </a:r>
                      <a:r>
                        <a:rPr lang="en-US" altLang="zh-CN" sz="1050" b="0" i="0" u="none" strike="noStrike" dirty="0">
                          <a:solidFill>
                            <a:srgbClr val="FF0000"/>
                          </a:solidFill>
                          <a:latin typeface="宋体"/>
                        </a:rPr>
                        <a:t>1</a:t>
                      </a:r>
                      <a:r>
                        <a:rPr lang="zh-CN" altLang="en-US" sz="1050" b="0" i="0" u="none" strike="noStrike" dirty="0">
                          <a:solidFill>
                            <a:srgbClr val="FF0000"/>
                          </a:solidFill>
                          <a:latin typeface="宋体"/>
                        </a:rPr>
                        <a:t>）设计图纸</a:t>
                      </a:r>
                      <a:r>
                        <a:rPr lang="en-US" altLang="zh-CN" sz="1050" b="0" i="0" u="none" strike="noStrike" dirty="0">
                          <a:solidFill>
                            <a:srgbClr val="FF0000"/>
                          </a:solidFill>
                          <a:latin typeface="宋体"/>
                        </a:rPr>
                        <a:t>/</a:t>
                      </a:r>
                      <a:r>
                        <a:rPr lang="zh-CN" altLang="en-US" sz="1050" b="0" i="0" u="none" strike="noStrike" dirty="0">
                          <a:solidFill>
                            <a:srgbClr val="FF0000"/>
                          </a:solidFill>
                          <a:latin typeface="宋体"/>
                        </a:rPr>
                        <a:t>说明；</a:t>
                      </a:r>
                      <a:br>
                        <a:rPr lang="zh-CN" altLang="en-US" sz="1050" b="0" i="0" u="none" strike="noStrike" dirty="0">
                          <a:solidFill>
                            <a:srgbClr val="FF0000"/>
                          </a:solidFill>
                          <a:latin typeface="宋体"/>
                        </a:rPr>
                      </a:br>
                      <a:r>
                        <a:rPr lang="zh-CN" altLang="en-US" sz="1050" b="0" i="0" u="none" strike="noStrike" dirty="0">
                          <a:solidFill>
                            <a:srgbClr val="FF0000"/>
                          </a:solidFill>
                          <a:latin typeface="宋体"/>
                        </a:rPr>
                        <a:t>（</a:t>
                      </a:r>
                      <a:r>
                        <a:rPr lang="en-US" altLang="zh-CN" sz="1050" b="0" i="0" u="none" strike="noStrike" dirty="0">
                          <a:solidFill>
                            <a:srgbClr val="FF0000"/>
                          </a:solidFill>
                          <a:latin typeface="宋体"/>
                        </a:rPr>
                        <a:t>2</a:t>
                      </a:r>
                      <a:r>
                        <a:rPr lang="zh-CN" altLang="en-US" sz="1050" b="0" i="0" u="none" strike="noStrike" dirty="0">
                          <a:solidFill>
                            <a:srgbClr val="FF0000"/>
                          </a:solidFill>
                          <a:latin typeface="宋体"/>
                        </a:rPr>
                        <a:t>）生产企业营业执照；</a:t>
                      </a:r>
                      <a:br>
                        <a:rPr lang="zh-CN" altLang="en-US" sz="1050" b="0" i="0" u="none" strike="noStrike" dirty="0">
                          <a:solidFill>
                            <a:srgbClr val="FF0000"/>
                          </a:solidFill>
                          <a:latin typeface="宋体"/>
                        </a:rPr>
                      </a:br>
                      <a:r>
                        <a:rPr lang="zh-CN" altLang="en-US" sz="1050" b="0" i="0" u="none" strike="noStrike" dirty="0">
                          <a:solidFill>
                            <a:srgbClr val="FF0000"/>
                          </a:solidFill>
                          <a:latin typeface="宋体"/>
                        </a:rPr>
                        <a:t>（</a:t>
                      </a:r>
                      <a:r>
                        <a:rPr lang="en-US" altLang="zh-CN" sz="1050" b="0" i="0" u="none" strike="noStrike" dirty="0">
                          <a:solidFill>
                            <a:srgbClr val="FF0000"/>
                          </a:solidFill>
                          <a:latin typeface="宋体"/>
                        </a:rPr>
                        <a:t>3</a:t>
                      </a:r>
                      <a:r>
                        <a:rPr lang="zh-CN" altLang="en-US" sz="1050" b="0" i="0" u="none" strike="noStrike" dirty="0">
                          <a:solidFill>
                            <a:srgbClr val="FF0000"/>
                          </a:solidFill>
                          <a:latin typeface="宋体"/>
                        </a:rPr>
                        <a:t>）产品质量保证书；</a:t>
                      </a:r>
                      <a:br>
                        <a:rPr lang="zh-CN" altLang="en-US" sz="1050" b="0" i="0" u="none" strike="noStrike" dirty="0">
                          <a:solidFill>
                            <a:srgbClr val="FF0000"/>
                          </a:solidFill>
                          <a:latin typeface="宋体"/>
                        </a:rPr>
                      </a:br>
                      <a:r>
                        <a:rPr lang="zh-CN" altLang="en-US" sz="1050" b="0" i="0" u="none" strike="noStrike" dirty="0">
                          <a:solidFill>
                            <a:srgbClr val="FF0000"/>
                          </a:solidFill>
                          <a:latin typeface="宋体"/>
                        </a:rPr>
                        <a:t>（</a:t>
                      </a:r>
                      <a:r>
                        <a:rPr lang="en-US" altLang="zh-CN" sz="1050" b="0" i="0" u="none" strike="noStrike" dirty="0">
                          <a:solidFill>
                            <a:srgbClr val="FF0000"/>
                          </a:solidFill>
                          <a:latin typeface="宋体"/>
                        </a:rPr>
                        <a:t>4</a:t>
                      </a:r>
                      <a:r>
                        <a:rPr lang="zh-CN" altLang="en-US" sz="1050" b="0" i="0" u="none" strike="noStrike" dirty="0">
                          <a:solidFill>
                            <a:srgbClr val="FF0000"/>
                          </a:solidFill>
                          <a:latin typeface="宋体"/>
                        </a:rPr>
                        <a:t>）使用说明书（含配合比）；</a:t>
                      </a:r>
                      <a:br>
                        <a:rPr lang="zh-CN" altLang="en-US" sz="1050" b="0" i="0" u="none" strike="noStrike" dirty="0">
                          <a:solidFill>
                            <a:srgbClr val="FF0000"/>
                          </a:solidFill>
                          <a:latin typeface="宋体"/>
                        </a:rPr>
                      </a:br>
                      <a:r>
                        <a:rPr lang="zh-CN" altLang="en-US" sz="1050" b="0" i="0" u="none" strike="noStrike" dirty="0">
                          <a:solidFill>
                            <a:srgbClr val="FF0000"/>
                          </a:solidFill>
                          <a:latin typeface="宋体"/>
                        </a:rPr>
                        <a:t>（</a:t>
                      </a:r>
                      <a:r>
                        <a:rPr lang="en-US" altLang="zh-CN" sz="1050" b="0" i="0" u="none" strike="noStrike" dirty="0">
                          <a:solidFill>
                            <a:srgbClr val="FF0000"/>
                          </a:solidFill>
                          <a:latin typeface="宋体"/>
                        </a:rPr>
                        <a:t>5</a:t>
                      </a:r>
                      <a:r>
                        <a:rPr lang="zh-CN" altLang="en-US" sz="1050" b="0" i="0" u="none" strike="noStrike" dirty="0">
                          <a:solidFill>
                            <a:srgbClr val="FF0000"/>
                          </a:solidFill>
                          <a:latin typeface="宋体"/>
                        </a:rPr>
                        <a:t>）产品型式检验报告</a:t>
                      </a:r>
                      <a:r>
                        <a:rPr lang="en-US" altLang="zh-CN" sz="1050" b="0" i="0" u="none" strike="noStrike" dirty="0">
                          <a:solidFill>
                            <a:srgbClr val="FF0000"/>
                          </a:solidFill>
                          <a:latin typeface="宋体"/>
                        </a:rPr>
                        <a:t>(</a:t>
                      </a:r>
                      <a:r>
                        <a:rPr lang="zh-CN" altLang="en-US" sz="1050" b="0" i="0" u="none" strike="noStrike" dirty="0">
                          <a:solidFill>
                            <a:srgbClr val="FF0000"/>
                          </a:solidFill>
                          <a:latin typeface="宋体"/>
                        </a:rPr>
                        <a:t>有效期</a:t>
                      </a:r>
                      <a:r>
                        <a:rPr lang="en-US" altLang="zh-CN" sz="1050" b="0" i="0" u="none" strike="noStrike" dirty="0">
                          <a:solidFill>
                            <a:srgbClr val="FF0000"/>
                          </a:solidFill>
                          <a:latin typeface="宋体"/>
                        </a:rPr>
                        <a:t>1</a:t>
                      </a:r>
                      <a:r>
                        <a:rPr lang="zh-CN" altLang="en-US" sz="1050" b="0" i="0" u="none" strike="noStrike" dirty="0">
                          <a:solidFill>
                            <a:srgbClr val="FF0000"/>
                          </a:solidFill>
                          <a:latin typeface="宋体"/>
                        </a:rPr>
                        <a:t>年</a:t>
                      </a:r>
                      <a:r>
                        <a:rPr lang="en-US" altLang="zh-CN" sz="1050" b="0" i="0" u="none" strike="noStrike" dirty="0">
                          <a:solidFill>
                            <a:srgbClr val="FF0000"/>
                          </a:solidFill>
                          <a:latin typeface="宋体"/>
                        </a:rPr>
                        <a:t>)</a:t>
                      </a:r>
                      <a:r>
                        <a:rPr lang="zh-CN" altLang="en-US" sz="1050" b="0" i="0" u="none" strike="noStrike" dirty="0">
                          <a:solidFill>
                            <a:srgbClr val="FF0000"/>
                          </a:solidFill>
                          <a:latin typeface="宋体"/>
                        </a:rPr>
                        <a:t>；</a:t>
                      </a:r>
                      <a:br>
                        <a:rPr lang="zh-CN" altLang="en-US" sz="1050" b="0" i="0" u="none" strike="noStrike" dirty="0">
                          <a:solidFill>
                            <a:srgbClr val="FF0000"/>
                          </a:solidFill>
                          <a:latin typeface="宋体"/>
                        </a:rPr>
                      </a:br>
                      <a:r>
                        <a:rPr lang="zh-CN" altLang="en-US" sz="1050" b="0" i="0" u="none" strike="noStrike" dirty="0">
                          <a:solidFill>
                            <a:srgbClr val="FF0000"/>
                          </a:solidFill>
                          <a:latin typeface="宋体"/>
                        </a:rPr>
                        <a:t>（</a:t>
                      </a:r>
                      <a:r>
                        <a:rPr lang="en-US" altLang="zh-CN" sz="1050" b="0" i="0" u="none" strike="noStrike" dirty="0">
                          <a:solidFill>
                            <a:srgbClr val="FF0000"/>
                          </a:solidFill>
                          <a:latin typeface="宋体"/>
                        </a:rPr>
                        <a:t>6</a:t>
                      </a:r>
                      <a:r>
                        <a:rPr lang="zh-CN" altLang="en-US" sz="1050" b="0" i="0" u="none" strike="noStrike" dirty="0">
                          <a:solidFill>
                            <a:srgbClr val="FF0000"/>
                          </a:solidFill>
                          <a:latin typeface="宋体"/>
                        </a:rPr>
                        <a:t>）送</a:t>
                      </a:r>
                      <a:r>
                        <a:rPr lang="en-US" altLang="zh-CN" sz="1050" b="0" i="0" u="none" strike="noStrike" dirty="0">
                          <a:solidFill>
                            <a:srgbClr val="FF0000"/>
                          </a:solidFill>
                          <a:latin typeface="宋体"/>
                        </a:rPr>
                        <a:t>/</a:t>
                      </a:r>
                      <a:r>
                        <a:rPr lang="zh-CN" altLang="en-US" sz="1050" b="0" i="0" u="none" strike="noStrike" dirty="0">
                          <a:solidFill>
                            <a:srgbClr val="FF0000"/>
                          </a:solidFill>
                          <a:latin typeface="宋体"/>
                        </a:rPr>
                        <a:t>收货凭证。</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rowSpan="2">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zh-CN" altLang="en-US" sz="1050" b="0" i="0" u="none" strike="noStrike">
                          <a:solidFill>
                            <a:srgbClr val="000000"/>
                          </a:solidFill>
                          <a:latin typeface="宋体"/>
                        </a:rPr>
                        <a:t>√</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6505">
                <a:tc>
                  <a:txBody>
                    <a:bodyPr/>
                    <a:lstStyle/>
                    <a:p>
                      <a:pPr algn="ctr" fontAlgn="ctr"/>
                      <a:r>
                        <a:rPr lang="en-US" altLang="zh-CN" sz="1050" b="0" i="0" u="none" strike="noStrike" dirty="0" smtClean="0">
                          <a:solidFill>
                            <a:srgbClr val="000000"/>
                          </a:solidFill>
                          <a:latin typeface="宋体"/>
                        </a:rPr>
                        <a:t>16</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建筑室内用腻子</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建筑室内用腻子</a:t>
                      </a:r>
                      <a:r>
                        <a:rPr lang="en-US" altLang="zh-CN" sz="1050" b="0" i="0" u="none" strike="noStrike" dirty="0">
                          <a:solidFill>
                            <a:srgbClr val="000000"/>
                          </a:solidFill>
                          <a:latin typeface="宋体"/>
                        </a:rPr>
                        <a:t>》</a:t>
                      </a:r>
                      <a:r>
                        <a:rPr lang="en-US" sz="1050" b="0" i="0" u="none" strike="noStrike" dirty="0">
                          <a:solidFill>
                            <a:srgbClr val="000000"/>
                          </a:solidFill>
                          <a:latin typeface="宋体"/>
                        </a:rPr>
                        <a:t>JG/T 298-2010</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1266527">
                <a:tc>
                  <a:txBody>
                    <a:bodyPr/>
                    <a:lstStyle/>
                    <a:p>
                      <a:pPr algn="ctr" fontAlgn="ctr"/>
                      <a:r>
                        <a:rPr lang="en-US" altLang="zh-CN" sz="1050" b="0" i="0" u="none" strike="noStrike" dirty="0" smtClean="0">
                          <a:solidFill>
                            <a:srgbClr val="000000"/>
                          </a:solidFill>
                          <a:latin typeface="宋体"/>
                        </a:rPr>
                        <a:t>17</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混凝土界面剂</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a:solidFill>
                            <a:srgbClr val="000000"/>
                          </a:solidFill>
                          <a:latin typeface="宋体"/>
                        </a:rPr>
                        <a:t>《</a:t>
                      </a:r>
                      <a:r>
                        <a:rPr lang="zh-CN" altLang="en-US" sz="1050" b="0" i="0" u="none" strike="noStrike">
                          <a:solidFill>
                            <a:srgbClr val="000000"/>
                          </a:solidFill>
                          <a:latin typeface="宋体"/>
                        </a:rPr>
                        <a:t>混凝土界面剂</a:t>
                      </a:r>
                      <a:r>
                        <a:rPr lang="en-US" altLang="zh-CN" sz="1050" b="0" i="0" u="none" strike="noStrike">
                          <a:solidFill>
                            <a:srgbClr val="000000"/>
                          </a:solidFill>
                          <a:latin typeface="宋体"/>
                        </a:rPr>
                        <a:t>》</a:t>
                      </a:r>
                      <a:r>
                        <a:rPr lang="en-US" sz="1050" b="0" i="0" u="none" strike="noStrike">
                          <a:solidFill>
                            <a:srgbClr val="000000"/>
                          </a:solidFill>
                          <a:latin typeface="宋体"/>
                        </a:rPr>
                        <a:t>JC/T 907-</a:t>
                      </a:r>
                      <a:r>
                        <a:rPr lang="en-US" sz="1050" b="0" i="0" u="none" strike="noStrike">
                          <a:solidFill>
                            <a:srgbClr val="DD0806"/>
                          </a:solidFill>
                          <a:latin typeface="宋体"/>
                        </a:rPr>
                        <a:t>2018</a:t>
                      </a:r>
                      <a:endParaRPr lang="en-US" sz="1050" b="0" i="0" u="none" strike="noStrike">
                        <a:solidFill>
                          <a:srgbClr val="000000"/>
                        </a:solidFill>
                        <a:latin typeface="宋体"/>
                      </a:endParaRP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a:solidFill>
                            <a:srgbClr val="000000"/>
                          </a:solidFill>
                          <a:latin typeface="宋体"/>
                        </a:rPr>
                        <a:t>（</a:t>
                      </a:r>
                      <a:r>
                        <a:rPr lang="en-US" altLang="zh-CN" sz="1050" b="0" i="0" u="none" strike="noStrike">
                          <a:solidFill>
                            <a:srgbClr val="000000"/>
                          </a:solidFill>
                          <a:latin typeface="宋体"/>
                        </a:rPr>
                        <a:t>1</a:t>
                      </a:r>
                      <a:r>
                        <a:rPr lang="zh-CN" altLang="en-US" sz="1050" b="0" i="0" u="none" strike="noStrike">
                          <a:solidFill>
                            <a:srgbClr val="000000"/>
                          </a:solidFill>
                          <a:latin typeface="宋体"/>
                        </a:rPr>
                        <a:t>）设计图纸</a:t>
                      </a:r>
                      <a:r>
                        <a:rPr lang="en-US" altLang="zh-CN" sz="1050" b="0" i="0" u="none" strike="noStrike">
                          <a:solidFill>
                            <a:srgbClr val="000000"/>
                          </a:solidFill>
                          <a:latin typeface="宋体"/>
                        </a:rPr>
                        <a:t>/</a:t>
                      </a:r>
                      <a:r>
                        <a:rPr lang="zh-CN" altLang="en-US" sz="1050" b="0" i="0" u="none" strike="noStrike">
                          <a:solidFill>
                            <a:srgbClr val="000000"/>
                          </a:solidFill>
                          <a:latin typeface="宋体"/>
                        </a:rPr>
                        <a:t>说明；</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2</a:t>
                      </a:r>
                      <a:r>
                        <a:rPr lang="zh-CN" altLang="en-US" sz="1050" b="0" i="0" u="none" strike="noStrike">
                          <a:solidFill>
                            <a:srgbClr val="000000"/>
                          </a:solidFill>
                          <a:latin typeface="宋体"/>
                        </a:rPr>
                        <a:t>）生产企业营业执照；</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3</a:t>
                      </a:r>
                      <a:r>
                        <a:rPr lang="zh-CN" altLang="en-US" sz="1050" b="0" i="0" u="none" strike="noStrike">
                          <a:solidFill>
                            <a:srgbClr val="000000"/>
                          </a:solidFill>
                          <a:latin typeface="宋体"/>
                        </a:rPr>
                        <a:t>）产品质量保证书；</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4</a:t>
                      </a:r>
                      <a:r>
                        <a:rPr lang="zh-CN" altLang="en-US" sz="1050" b="0" i="0" u="none" strike="noStrike">
                          <a:solidFill>
                            <a:srgbClr val="000000"/>
                          </a:solidFill>
                          <a:latin typeface="宋体"/>
                        </a:rPr>
                        <a:t>）使用说明书（含配合比）；</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5</a:t>
                      </a:r>
                      <a:r>
                        <a:rPr lang="zh-CN" altLang="en-US" sz="1050" b="0" i="0" u="none" strike="noStrike">
                          <a:solidFill>
                            <a:srgbClr val="000000"/>
                          </a:solidFill>
                          <a:latin typeface="宋体"/>
                        </a:rPr>
                        <a:t>）产品型式检验报告</a:t>
                      </a:r>
                      <a:r>
                        <a:rPr lang="en-US" altLang="zh-CN" sz="1050" b="0" i="0" u="none" strike="noStrike">
                          <a:solidFill>
                            <a:srgbClr val="000000"/>
                          </a:solidFill>
                          <a:latin typeface="宋体"/>
                        </a:rPr>
                        <a:t>(</a:t>
                      </a:r>
                      <a:r>
                        <a:rPr lang="zh-CN" altLang="en-US" sz="1050" b="0" i="0" u="none" strike="noStrike">
                          <a:solidFill>
                            <a:srgbClr val="000000"/>
                          </a:solidFill>
                          <a:latin typeface="宋体"/>
                        </a:rPr>
                        <a:t>有效期</a:t>
                      </a:r>
                      <a:r>
                        <a:rPr lang="en-US" altLang="zh-CN" sz="1050" b="0" i="0" u="none" strike="noStrike">
                          <a:solidFill>
                            <a:srgbClr val="000000"/>
                          </a:solidFill>
                          <a:latin typeface="宋体"/>
                        </a:rPr>
                        <a:t>1</a:t>
                      </a:r>
                      <a:r>
                        <a:rPr lang="zh-CN" altLang="en-US" sz="1050" b="0" i="0" u="none" strike="noStrike">
                          <a:solidFill>
                            <a:srgbClr val="000000"/>
                          </a:solidFill>
                          <a:latin typeface="宋体"/>
                        </a:rPr>
                        <a:t>年</a:t>
                      </a:r>
                      <a:r>
                        <a:rPr lang="en-US" altLang="zh-CN" sz="1050" b="0" i="0" u="none" strike="noStrike">
                          <a:solidFill>
                            <a:srgbClr val="000000"/>
                          </a:solidFill>
                          <a:latin typeface="宋体"/>
                        </a:rPr>
                        <a:t>)</a:t>
                      </a:r>
                      <a:r>
                        <a:rPr lang="zh-CN" altLang="en-US" sz="1050" b="0" i="0" u="none" strike="noStrike">
                          <a:solidFill>
                            <a:srgbClr val="000000"/>
                          </a:solidFill>
                          <a:latin typeface="宋体"/>
                        </a:rPr>
                        <a:t>；</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6</a:t>
                      </a:r>
                      <a:r>
                        <a:rPr lang="zh-CN" altLang="en-US" sz="1050" b="0" i="0" u="none" strike="noStrike">
                          <a:solidFill>
                            <a:srgbClr val="000000"/>
                          </a:solidFill>
                          <a:latin typeface="宋体"/>
                        </a:rPr>
                        <a:t>）送</a:t>
                      </a:r>
                      <a:r>
                        <a:rPr lang="en-US" altLang="zh-CN" sz="1050" b="0" i="0" u="none" strike="noStrike">
                          <a:solidFill>
                            <a:srgbClr val="000000"/>
                          </a:solidFill>
                          <a:latin typeface="宋体"/>
                        </a:rPr>
                        <a:t>/</a:t>
                      </a:r>
                      <a:r>
                        <a:rPr lang="zh-CN" altLang="en-US" sz="1050" b="0" i="0" u="none" strike="noStrike">
                          <a:solidFill>
                            <a:srgbClr val="000000"/>
                          </a:solidFill>
                          <a:latin typeface="宋体"/>
                        </a:rPr>
                        <a:t>收货凭证；</a:t>
                      </a:r>
                      <a:br>
                        <a:rPr lang="zh-CN" altLang="en-US" sz="1050" b="0" i="0" u="none" strike="noStrike">
                          <a:solidFill>
                            <a:srgbClr val="000000"/>
                          </a:solidFill>
                          <a:latin typeface="宋体"/>
                        </a:rPr>
                      </a:br>
                      <a:r>
                        <a:rPr lang="zh-CN" altLang="en-US" sz="1050" b="0" i="0" u="none" strike="noStrike">
                          <a:solidFill>
                            <a:srgbClr val="DD0806"/>
                          </a:solidFill>
                          <a:latin typeface="宋体"/>
                        </a:rPr>
                        <a:t>（</a:t>
                      </a:r>
                      <a:r>
                        <a:rPr lang="en-US" altLang="zh-CN" sz="1050" b="0" i="0" u="none" strike="noStrike">
                          <a:solidFill>
                            <a:srgbClr val="DD0806"/>
                          </a:solidFill>
                          <a:latin typeface="宋体"/>
                        </a:rPr>
                        <a:t>7</a:t>
                      </a:r>
                      <a:r>
                        <a:rPr lang="zh-CN" altLang="en-US" sz="1050" b="0" i="0" u="none" strike="noStrike">
                          <a:solidFill>
                            <a:srgbClr val="DD0806"/>
                          </a:solidFill>
                          <a:latin typeface="宋体"/>
                        </a:rPr>
                        <a:t>）上海市建设工程材料备案证明</a:t>
                      </a:r>
                      <a:r>
                        <a:rPr lang="zh-CN" altLang="en-US" sz="1050" b="0" i="0" u="none" strike="noStrike">
                          <a:solidFill>
                            <a:srgbClr val="000000"/>
                          </a:solidFill>
                          <a:latin typeface="宋体"/>
                        </a:rPr>
                        <a:t>。</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l" fontAlgn="ctr"/>
                      <a:r>
                        <a:rPr lang="zh-CN" altLang="en-US" sz="1050" b="0" i="0" u="none" strike="noStrike" dirty="0">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宋体"/>
                        </a:rPr>
                        <a:t>√</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dirty="0">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dirty="0">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785786" y="1000107"/>
          <a:ext cx="7643866" cy="4841601"/>
        </p:xfrm>
        <a:graphic>
          <a:graphicData uri="http://schemas.openxmlformats.org/drawingml/2006/table">
            <a:tbl>
              <a:tblPr/>
              <a:tblGrid>
                <a:gridCol w="320063"/>
                <a:gridCol w="216513"/>
                <a:gridCol w="875467"/>
                <a:gridCol w="1299081"/>
                <a:gridCol w="2005103"/>
                <a:gridCol w="630713"/>
                <a:gridCol w="583645"/>
                <a:gridCol w="583645"/>
                <a:gridCol w="583645"/>
                <a:gridCol w="545991"/>
              </a:tblGrid>
              <a:tr h="1338236">
                <a:tc>
                  <a:txBody>
                    <a:bodyPr/>
                    <a:lstStyle/>
                    <a:p>
                      <a:pPr algn="ctr" fontAlgn="ctr"/>
                      <a:r>
                        <a:rPr lang="en-US" altLang="zh-CN" sz="1050" b="0" i="0" u="none" strike="noStrike" dirty="0" smtClean="0">
                          <a:solidFill>
                            <a:srgbClr val="000000"/>
                          </a:solidFill>
                          <a:latin typeface="宋体"/>
                        </a:rPr>
                        <a:t>18</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zh-CN" altLang="en-US" sz="1050" b="0" i="0" u="none" strike="noStrike" dirty="0">
                          <a:solidFill>
                            <a:srgbClr val="000000"/>
                          </a:solidFill>
                          <a:latin typeface="宋体"/>
                        </a:rPr>
                        <a:t>混</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凝</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土</a:t>
                      </a:r>
                      <a:br>
                        <a:rPr lang="zh-CN" altLang="en-US" sz="1050" b="0" i="0" u="none" strike="noStrike" dirty="0">
                          <a:solidFill>
                            <a:srgbClr val="000000"/>
                          </a:solidFill>
                          <a:latin typeface="宋体"/>
                        </a:rPr>
                      </a:br>
                      <a:r>
                        <a:rPr lang="en-US" altLang="zh-CN" sz="1050" b="0" i="0" u="none" strike="noStrike" dirty="0">
                          <a:solidFill>
                            <a:srgbClr val="000000"/>
                          </a:solidFill>
                          <a:latin typeface="宋体"/>
                        </a:rPr>
                        <a:t>/</a:t>
                      </a:r>
                      <a:br>
                        <a:rPr lang="en-US" altLang="zh-CN" sz="1050" b="0" i="0" u="none" strike="noStrike" dirty="0">
                          <a:solidFill>
                            <a:srgbClr val="000000"/>
                          </a:solidFill>
                          <a:latin typeface="宋体"/>
                        </a:rPr>
                      </a:br>
                      <a:r>
                        <a:rPr lang="zh-CN" altLang="en-US" sz="1050" b="0" i="0" u="none" strike="noStrike" dirty="0">
                          <a:solidFill>
                            <a:srgbClr val="000000"/>
                          </a:solidFill>
                          <a:latin typeface="宋体"/>
                        </a:rPr>
                        <a:t>砂</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浆材料</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宋体"/>
                        </a:rPr>
                        <a:t>混凝土</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a:solidFill>
                            <a:srgbClr val="000000"/>
                          </a:solidFill>
                          <a:latin typeface="宋体"/>
                        </a:rPr>
                        <a:t>《</a:t>
                      </a:r>
                      <a:r>
                        <a:rPr lang="zh-CN" altLang="en-US" sz="1050" b="0" i="0" u="none" strike="noStrike">
                          <a:solidFill>
                            <a:srgbClr val="000000"/>
                          </a:solidFill>
                          <a:latin typeface="宋体"/>
                        </a:rPr>
                        <a:t>预拌混凝土</a:t>
                      </a:r>
                      <a:r>
                        <a:rPr lang="en-US" altLang="zh-CN" sz="1050" b="0" i="0" u="none" strike="noStrike">
                          <a:solidFill>
                            <a:srgbClr val="000000"/>
                          </a:solidFill>
                          <a:latin typeface="宋体"/>
                        </a:rPr>
                        <a:t>》</a:t>
                      </a:r>
                      <a:r>
                        <a:rPr lang="en-US" sz="1050" b="0" i="0" u="none" strike="noStrike">
                          <a:solidFill>
                            <a:srgbClr val="000000"/>
                          </a:solidFill>
                          <a:latin typeface="宋体"/>
                        </a:rPr>
                        <a:t>GB 14902-</a:t>
                      </a:r>
                      <a:r>
                        <a:rPr lang="en-US" sz="1050" b="0" i="0" u="none" strike="noStrike">
                          <a:solidFill>
                            <a:srgbClr val="DD0806"/>
                          </a:solidFill>
                          <a:latin typeface="宋体"/>
                        </a:rPr>
                        <a:t>2012</a:t>
                      </a:r>
                      <a:endParaRPr lang="en-US" sz="1050" b="0" i="0" u="none" strike="noStrike">
                        <a:solidFill>
                          <a:srgbClr val="000000"/>
                        </a:solidFill>
                        <a:latin typeface="宋体"/>
                      </a:endParaRP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a:solidFill>
                            <a:srgbClr val="000000"/>
                          </a:solidFill>
                          <a:latin typeface="宋体"/>
                        </a:rPr>
                        <a:t>（</a:t>
                      </a:r>
                      <a:r>
                        <a:rPr lang="en-US" altLang="zh-CN" sz="1050" b="0" i="0" u="none" strike="noStrike">
                          <a:solidFill>
                            <a:srgbClr val="000000"/>
                          </a:solidFill>
                          <a:latin typeface="宋体"/>
                        </a:rPr>
                        <a:t>1</a:t>
                      </a:r>
                      <a:r>
                        <a:rPr lang="zh-CN" altLang="en-US" sz="1050" b="0" i="0" u="none" strike="noStrike">
                          <a:solidFill>
                            <a:srgbClr val="000000"/>
                          </a:solidFill>
                          <a:latin typeface="宋体"/>
                        </a:rPr>
                        <a:t>）设计图纸</a:t>
                      </a:r>
                      <a:r>
                        <a:rPr lang="en-US" altLang="zh-CN" sz="1050" b="0" i="0" u="none" strike="noStrike">
                          <a:solidFill>
                            <a:srgbClr val="000000"/>
                          </a:solidFill>
                          <a:latin typeface="宋体"/>
                        </a:rPr>
                        <a:t>/</a:t>
                      </a:r>
                      <a:r>
                        <a:rPr lang="zh-CN" altLang="en-US" sz="1050" b="0" i="0" u="none" strike="noStrike">
                          <a:solidFill>
                            <a:srgbClr val="000000"/>
                          </a:solidFill>
                          <a:latin typeface="宋体"/>
                        </a:rPr>
                        <a:t>说明；</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2</a:t>
                      </a:r>
                      <a:r>
                        <a:rPr lang="zh-CN" altLang="en-US" sz="1050" b="0" i="0" u="none" strike="noStrike">
                          <a:solidFill>
                            <a:srgbClr val="000000"/>
                          </a:solidFill>
                          <a:latin typeface="宋体"/>
                        </a:rPr>
                        <a:t>）生产企业营业执照；</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3</a:t>
                      </a:r>
                      <a:r>
                        <a:rPr lang="zh-CN" altLang="en-US" sz="1050" b="0" i="0" u="none" strike="noStrike">
                          <a:solidFill>
                            <a:srgbClr val="000000"/>
                          </a:solidFill>
                          <a:latin typeface="宋体"/>
                        </a:rPr>
                        <a:t>）产品质量保证书；</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4</a:t>
                      </a:r>
                      <a:r>
                        <a:rPr lang="zh-CN" altLang="en-US" sz="1050" b="0" i="0" u="none" strike="noStrike">
                          <a:solidFill>
                            <a:srgbClr val="000000"/>
                          </a:solidFill>
                          <a:latin typeface="宋体"/>
                        </a:rPr>
                        <a:t>）上海市建设工程材料备案证明；</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5</a:t>
                      </a:r>
                      <a:r>
                        <a:rPr lang="zh-CN" altLang="en-US" sz="1050" b="0" i="0" u="none" strike="noStrike">
                          <a:solidFill>
                            <a:srgbClr val="000000"/>
                          </a:solidFill>
                          <a:latin typeface="宋体"/>
                        </a:rPr>
                        <a:t>）配合比报告；</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6</a:t>
                      </a:r>
                      <a:r>
                        <a:rPr lang="zh-CN" altLang="en-US" sz="1050" b="0" i="0" u="none" strike="noStrike">
                          <a:solidFill>
                            <a:srgbClr val="000000"/>
                          </a:solidFill>
                          <a:latin typeface="宋体"/>
                        </a:rPr>
                        <a:t>）见证取样复验报告；</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7</a:t>
                      </a:r>
                      <a:r>
                        <a:rPr lang="zh-CN" altLang="en-US" sz="1050" b="0" i="0" u="none" strike="noStrike">
                          <a:solidFill>
                            <a:srgbClr val="000000"/>
                          </a:solidFill>
                          <a:latin typeface="宋体"/>
                        </a:rPr>
                        <a:t>）送</a:t>
                      </a:r>
                      <a:r>
                        <a:rPr lang="en-US" altLang="zh-CN" sz="1050" b="0" i="0" u="none" strike="noStrike">
                          <a:solidFill>
                            <a:srgbClr val="000000"/>
                          </a:solidFill>
                          <a:latin typeface="宋体"/>
                        </a:rPr>
                        <a:t>/</a:t>
                      </a:r>
                      <a:r>
                        <a:rPr lang="zh-CN" altLang="en-US" sz="1050" b="0" i="0" u="none" strike="noStrike">
                          <a:solidFill>
                            <a:srgbClr val="000000"/>
                          </a:solidFill>
                          <a:latin typeface="宋体"/>
                        </a:rPr>
                        <a:t>收货凭证。</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ctr" fontAlgn="t"/>
                      <a:r>
                        <a:rPr lang="zh-CN" altLang="en-US" sz="1050" b="0" i="0" u="none" strike="noStrike">
                          <a:solidFill>
                            <a:srgbClr val="000000"/>
                          </a:solidFill>
                          <a:latin typeface="宋体"/>
                        </a:rPr>
                        <a:t>（</a:t>
                      </a:r>
                      <a:r>
                        <a:rPr lang="en-US" altLang="zh-CN" sz="1050" b="0" i="0" u="none" strike="noStrike">
                          <a:solidFill>
                            <a:srgbClr val="000000"/>
                          </a:solidFill>
                          <a:latin typeface="宋体"/>
                        </a:rPr>
                        <a:t>3</a:t>
                      </a:r>
                      <a:r>
                        <a:rPr lang="zh-CN" altLang="en-US" sz="1050" b="0" i="0" u="none" strike="noStrike">
                          <a:solidFill>
                            <a:srgbClr val="000000"/>
                          </a:solidFill>
                          <a:latin typeface="宋体"/>
                        </a:rPr>
                        <a:t>）核查工程量与送</a:t>
                      </a:r>
                      <a:r>
                        <a:rPr lang="en-US" altLang="zh-CN" sz="1050" b="0" i="0" u="none" strike="noStrike">
                          <a:solidFill>
                            <a:srgbClr val="000000"/>
                          </a:solidFill>
                          <a:latin typeface="宋体"/>
                        </a:rPr>
                        <a:t>/</a:t>
                      </a:r>
                      <a:r>
                        <a:rPr lang="zh-CN" altLang="en-US" sz="1050" b="0" i="0" u="none" strike="noStrike">
                          <a:solidFill>
                            <a:srgbClr val="000000"/>
                          </a:solidFill>
                          <a:latin typeface="宋体"/>
                        </a:rPr>
                        <a:t>收货凭证的一致性。</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2</a:t>
                      </a:r>
                      <a:r>
                        <a:rPr lang="zh-CN" altLang="en-US" sz="1050" b="0" i="0" u="none" strike="noStrike">
                          <a:solidFill>
                            <a:srgbClr val="000000"/>
                          </a:solidFill>
                          <a:latin typeface="宋体"/>
                        </a:rPr>
                        <a:t>）核查资料的完整性、有效性；</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1</a:t>
                      </a:r>
                      <a:r>
                        <a:rPr lang="zh-CN" altLang="en-US" sz="1050" b="0" i="0" u="none" strike="noStrike">
                          <a:solidFill>
                            <a:srgbClr val="000000"/>
                          </a:solidFill>
                          <a:latin typeface="宋体"/>
                        </a:rPr>
                        <a:t>）核查现场材料与设计要求、执行标准</a:t>
                      </a:r>
                      <a:r>
                        <a:rPr lang="en-US" altLang="zh-CN" sz="1050" b="0" i="0" u="none" strike="noStrike">
                          <a:solidFill>
                            <a:srgbClr val="000000"/>
                          </a:solidFill>
                          <a:latin typeface="宋体"/>
                        </a:rPr>
                        <a:t>/</a:t>
                      </a:r>
                      <a:r>
                        <a:rPr lang="zh-CN" altLang="en-US" sz="1050" b="0" i="0" u="none" strike="noStrike">
                          <a:solidFill>
                            <a:srgbClr val="000000"/>
                          </a:solidFill>
                          <a:latin typeface="宋体"/>
                        </a:rPr>
                        <a:t>技术要求的一致性；</a:t>
                      </a:r>
                    </a:p>
                  </a:txBody>
                  <a:tcPr marL="5631" marR="5631" marT="5631" marB="0" vert="eaVert">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a:solidFill>
                            <a:srgbClr val="000000"/>
                          </a:solidFill>
                          <a:latin typeface="宋体"/>
                        </a:rPr>
                        <a:t>√</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a:solidFill>
                            <a:srgbClr val="000000"/>
                          </a:solidFill>
                          <a:latin typeface="宋体"/>
                        </a:rPr>
                        <a:t>用于承重构件的混凝土必须见证取样复验</a:t>
                      </a:r>
                    </a:p>
                  </a:txBody>
                  <a:tcPr marL="5631" marR="5631" marT="5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63695">
                <a:tc>
                  <a:txBody>
                    <a:bodyPr/>
                    <a:lstStyle/>
                    <a:p>
                      <a:pPr algn="ctr" fontAlgn="ctr"/>
                      <a:r>
                        <a:rPr lang="en-US" altLang="zh-CN" sz="1050" b="0" i="0" u="none" strike="noStrike" dirty="0" smtClean="0">
                          <a:solidFill>
                            <a:srgbClr val="000000"/>
                          </a:solidFill>
                          <a:latin typeface="宋体"/>
                        </a:rPr>
                        <a:t>19</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dirty="0">
                          <a:solidFill>
                            <a:srgbClr val="000000"/>
                          </a:solidFill>
                          <a:latin typeface="宋体"/>
                        </a:rPr>
                        <a:t>预拌砂浆</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预拌砂浆</a:t>
                      </a:r>
                      <a:r>
                        <a:rPr lang="en-US" altLang="zh-CN" sz="1050" b="0" i="0" u="none" strike="noStrike" dirty="0">
                          <a:solidFill>
                            <a:srgbClr val="000000"/>
                          </a:solidFill>
                          <a:latin typeface="宋体"/>
                        </a:rPr>
                        <a:t>》GB/T 25181-</a:t>
                      </a:r>
                      <a:r>
                        <a:rPr lang="en-US" altLang="zh-CN" sz="1050" b="0" i="0" u="none" strike="noStrike" dirty="0">
                          <a:solidFill>
                            <a:srgbClr val="DD0806"/>
                          </a:solidFill>
                          <a:latin typeface="宋体"/>
                        </a:rPr>
                        <a:t>2019</a:t>
                      </a:r>
                      <a:r>
                        <a:rPr lang="zh-CN" altLang="en-US" sz="1050" b="0" i="0" u="none" strike="noStrike" dirty="0">
                          <a:solidFill>
                            <a:srgbClr val="000000"/>
                          </a:solidFill>
                          <a:latin typeface="宋体"/>
                        </a:rPr>
                        <a:t/>
                      </a:r>
                      <a:br>
                        <a:rPr lang="zh-CN" altLang="en-US" sz="1050" b="0" i="0" u="none" strike="noStrike" dirty="0">
                          <a:solidFill>
                            <a:srgbClr val="000000"/>
                          </a:solidFill>
                          <a:latin typeface="宋体"/>
                        </a:rPr>
                      </a:b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预拌砂浆应用技术规程</a:t>
                      </a:r>
                      <a:r>
                        <a:rPr lang="en-US" altLang="zh-CN" sz="1050" b="0" i="0" u="none" strike="noStrike" dirty="0">
                          <a:solidFill>
                            <a:srgbClr val="000000"/>
                          </a:solidFill>
                          <a:latin typeface="宋体"/>
                        </a:rPr>
                        <a:t>》</a:t>
                      </a:r>
                      <a:br>
                        <a:rPr lang="en-US" altLang="zh-CN" sz="1050" b="0" i="0" u="none" strike="noStrike" dirty="0">
                          <a:solidFill>
                            <a:srgbClr val="000000"/>
                          </a:solidFill>
                          <a:latin typeface="宋体"/>
                        </a:rPr>
                      </a:br>
                      <a:r>
                        <a:rPr lang="en-US" altLang="zh-CN" sz="1050" b="0" i="0" u="none" strike="noStrike" dirty="0">
                          <a:solidFill>
                            <a:srgbClr val="000000"/>
                          </a:solidFill>
                          <a:latin typeface="宋体"/>
                        </a:rPr>
                        <a:t>DG/TJ08-502-2012</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1</a:t>
                      </a:r>
                      <a:r>
                        <a:rPr lang="zh-CN" altLang="en-US" sz="1050" b="0" i="0" u="none" strike="noStrike" dirty="0">
                          <a:solidFill>
                            <a:srgbClr val="000000"/>
                          </a:solidFill>
                          <a:latin typeface="宋体"/>
                        </a:rPr>
                        <a:t>）设计图纸</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说明；</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2</a:t>
                      </a:r>
                      <a:r>
                        <a:rPr lang="zh-CN" altLang="en-US" sz="1050" b="0" i="0" u="none" strike="noStrike" dirty="0">
                          <a:solidFill>
                            <a:srgbClr val="000000"/>
                          </a:solidFill>
                          <a:latin typeface="宋体"/>
                        </a:rPr>
                        <a:t>）生产企业营业执照；</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3</a:t>
                      </a:r>
                      <a:r>
                        <a:rPr lang="zh-CN" altLang="en-US" sz="1050" b="0" i="0" u="none" strike="noStrike" dirty="0">
                          <a:solidFill>
                            <a:srgbClr val="000000"/>
                          </a:solidFill>
                          <a:latin typeface="宋体"/>
                        </a:rPr>
                        <a:t>）上海市建设工程材料备案证明；</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4</a:t>
                      </a:r>
                      <a:r>
                        <a:rPr lang="zh-CN" altLang="en-US" sz="1050" b="0" i="0" u="none" strike="noStrike" dirty="0">
                          <a:solidFill>
                            <a:srgbClr val="000000"/>
                          </a:solidFill>
                          <a:latin typeface="宋体"/>
                        </a:rPr>
                        <a:t>）出厂检验报告；</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5</a:t>
                      </a:r>
                      <a:r>
                        <a:rPr lang="zh-CN" altLang="en-US" sz="1050" b="0" i="0" u="none" strike="noStrike" dirty="0">
                          <a:solidFill>
                            <a:srgbClr val="000000"/>
                          </a:solidFill>
                          <a:latin typeface="宋体"/>
                        </a:rPr>
                        <a:t>）产品型式检验报告</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有效期</a:t>
                      </a:r>
                      <a:r>
                        <a:rPr lang="en-US" altLang="zh-CN" sz="1050" b="0" i="0" u="none" strike="noStrike" dirty="0">
                          <a:solidFill>
                            <a:srgbClr val="000000"/>
                          </a:solidFill>
                          <a:latin typeface="宋体"/>
                        </a:rPr>
                        <a:t>1</a:t>
                      </a:r>
                      <a:r>
                        <a:rPr lang="zh-CN" altLang="en-US" sz="1050" b="0" i="0" u="none" strike="noStrike" dirty="0">
                          <a:solidFill>
                            <a:srgbClr val="000000"/>
                          </a:solidFill>
                          <a:latin typeface="宋体"/>
                        </a:rPr>
                        <a:t>年）；</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6</a:t>
                      </a:r>
                      <a:r>
                        <a:rPr lang="zh-CN" altLang="en-US" sz="1050" b="0" i="0" u="none" strike="noStrike" dirty="0">
                          <a:solidFill>
                            <a:srgbClr val="000000"/>
                          </a:solidFill>
                          <a:latin typeface="宋体"/>
                        </a:rPr>
                        <a:t>）送</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收货凭证。</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a:solidFill>
                            <a:srgbClr val="000000"/>
                          </a:solidFill>
                          <a:latin typeface="宋体"/>
                        </a:rPr>
                        <a:t>√</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a:solidFill>
                            <a:srgbClr val="000000"/>
                          </a:solidFill>
                          <a:latin typeface="宋体"/>
                        </a:rPr>
                        <a:t>成套改造项目中预拌砂浆（湿拌砂浆或干粉砂浆）必须见证取样复验</a:t>
                      </a:r>
                    </a:p>
                  </a:txBody>
                  <a:tcPr marL="5631" marR="5631" marT="5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4811">
                <a:tc>
                  <a:txBody>
                    <a:bodyPr/>
                    <a:lstStyle/>
                    <a:p>
                      <a:pPr algn="ctr" fontAlgn="ctr"/>
                      <a:r>
                        <a:rPr lang="en-US" altLang="zh-CN" sz="1050" b="0" i="0" u="none" strike="noStrike" dirty="0" smtClean="0">
                          <a:solidFill>
                            <a:srgbClr val="000000"/>
                          </a:solidFill>
                          <a:latin typeface="宋体"/>
                        </a:rPr>
                        <a:t>20</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zh-CN" altLang="en-US" sz="1050" b="0" i="0" u="none" strike="noStrike">
                          <a:solidFill>
                            <a:srgbClr val="000000"/>
                          </a:solidFill>
                          <a:latin typeface="宋体"/>
                        </a:rPr>
                        <a:t>砌</a:t>
                      </a:r>
                      <a:br>
                        <a:rPr lang="zh-CN" altLang="en-US" sz="1050" b="0" i="0" u="none" strike="noStrike">
                          <a:solidFill>
                            <a:srgbClr val="000000"/>
                          </a:solidFill>
                          <a:latin typeface="宋体"/>
                        </a:rPr>
                      </a:br>
                      <a:r>
                        <a:rPr lang="zh-CN" altLang="en-US" sz="1050" b="0" i="0" u="none" strike="noStrike">
                          <a:solidFill>
                            <a:srgbClr val="000000"/>
                          </a:solidFill>
                          <a:latin typeface="宋体"/>
                        </a:rPr>
                        <a:t>体</a:t>
                      </a:r>
                      <a:br>
                        <a:rPr lang="zh-CN" altLang="en-US" sz="1050" b="0" i="0" u="none" strike="noStrike">
                          <a:solidFill>
                            <a:srgbClr val="000000"/>
                          </a:solidFill>
                          <a:latin typeface="宋体"/>
                        </a:rPr>
                      </a:br>
                      <a:r>
                        <a:rPr lang="zh-CN" altLang="en-US" sz="1050" b="0" i="0" u="none" strike="noStrike">
                          <a:solidFill>
                            <a:srgbClr val="000000"/>
                          </a:solidFill>
                          <a:latin typeface="宋体"/>
                        </a:rPr>
                        <a:t>材</a:t>
                      </a:r>
                      <a:br>
                        <a:rPr lang="zh-CN" altLang="en-US" sz="1050" b="0" i="0" u="none" strike="noStrike">
                          <a:solidFill>
                            <a:srgbClr val="000000"/>
                          </a:solidFill>
                          <a:latin typeface="宋体"/>
                        </a:rPr>
                      </a:br>
                      <a:r>
                        <a:rPr lang="zh-CN" altLang="en-US" sz="1050" b="0" i="0" u="none" strike="noStrike">
                          <a:solidFill>
                            <a:srgbClr val="000000"/>
                          </a:solidFill>
                          <a:latin typeface="宋体"/>
                        </a:rPr>
                        <a:t>料</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a:solidFill>
                            <a:srgbClr val="000000"/>
                          </a:solidFill>
                          <a:latin typeface="宋体"/>
                        </a:rPr>
                        <a:t>混凝土多孔砖</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FF0000"/>
                          </a:solidFill>
                          <a:latin typeface="宋体"/>
                        </a:rPr>
                        <a:t>《</a:t>
                      </a:r>
                      <a:r>
                        <a:rPr lang="zh-CN" altLang="en-US" sz="1050" b="0" i="0" u="none" strike="noStrike" dirty="0">
                          <a:solidFill>
                            <a:srgbClr val="FF0000"/>
                          </a:solidFill>
                          <a:latin typeface="宋体"/>
                        </a:rPr>
                        <a:t>承重混凝土多孔砖</a:t>
                      </a:r>
                      <a:r>
                        <a:rPr lang="en-US" altLang="zh-CN" sz="1050" b="0" i="0" u="none" strike="noStrike" dirty="0">
                          <a:solidFill>
                            <a:srgbClr val="FF0000"/>
                          </a:solidFill>
                          <a:latin typeface="宋体"/>
                        </a:rPr>
                        <a:t>》GB25779</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l" fontAlgn="ct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1</a:t>
                      </a:r>
                      <a:r>
                        <a:rPr lang="zh-CN" altLang="en-US" sz="1050" b="0" i="0" u="none" strike="noStrike" dirty="0">
                          <a:solidFill>
                            <a:srgbClr val="000000"/>
                          </a:solidFill>
                          <a:latin typeface="宋体"/>
                        </a:rPr>
                        <a:t>）设计图纸</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说明；</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2</a:t>
                      </a:r>
                      <a:r>
                        <a:rPr lang="zh-CN" altLang="en-US" sz="1050" b="0" i="0" u="none" strike="noStrike" dirty="0">
                          <a:solidFill>
                            <a:srgbClr val="000000"/>
                          </a:solidFill>
                          <a:latin typeface="宋体"/>
                        </a:rPr>
                        <a:t>）生产企业营业执照；</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3</a:t>
                      </a:r>
                      <a:r>
                        <a:rPr lang="zh-CN" altLang="en-US" sz="1050" b="0" i="0" u="none" strike="noStrike" dirty="0">
                          <a:solidFill>
                            <a:srgbClr val="000000"/>
                          </a:solidFill>
                          <a:latin typeface="宋体"/>
                        </a:rPr>
                        <a:t>）质量证明书（合格证）；</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4</a:t>
                      </a:r>
                      <a:r>
                        <a:rPr lang="zh-CN" altLang="en-US" sz="1050" b="0" i="0" u="none" strike="noStrike" dirty="0">
                          <a:solidFill>
                            <a:srgbClr val="000000"/>
                          </a:solidFill>
                          <a:latin typeface="宋体"/>
                        </a:rPr>
                        <a:t>）产品型式检验报告（有效期半年）</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5</a:t>
                      </a:r>
                      <a:r>
                        <a:rPr lang="zh-CN" altLang="en-US" sz="1050" b="0" i="0" u="none" strike="noStrike" dirty="0">
                          <a:solidFill>
                            <a:srgbClr val="000000"/>
                          </a:solidFill>
                          <a:latin typeface="宋体"/>
                        </a:rPr>
                        <a:t>）上海市建设工程材料备案证明；</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6</a:t>
                      </a:r>
                      <a:r>
                        <a:rPr lang="zh-CN" altLang="en-US" sz="1050" b="0" i="0" u="none" strike="noStrike" dirty="0">
                          <a:solidFill>
                            <a:srgbClr val="000000"/>
                          </a:solidFill>
                          <a:latin typeface="宋体"/>
                        </a:rPr>
                        <a:t>）见证取样复验报告；</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7</a:t>
                      </a:r>
                      <a:r>
                        <a:rPr lang="zh-CN" altLang="en-US" sz="1050" b="0" i="0" u="none" strike="noStrike" dirty="0">
                          <a:solidFill>
                            <a:srgbClr val="000000"/>
                          </a:solidFill>
                          <a:latin typeface="宋体"/>
                        </a:rPr>
                        <a:t>）送</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收货凭证。</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rowSpan="4">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zh-CN" altLang="en-US" sz="1050" b="0" i="0" u="none" strike="noStrike">
                          <a:solidFill>
                            <a:srgbClr val="000000"/>
                          </a:solidFill>
                          <a:latin typeface="宋体"/>
                        </a:rPr>
                        <a:t>√</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l" fontAlgn="ctr"/>
                      <a:r>
                        <a:rPr lang="zh-CN" altLang="en-US" sz="1050" b="0" i="0" u="none" strike="noStrike">
                          <a:solidFill>
                            <a:srgbClr val="000000"/>
                          </a:solidFill>
                          <a:latin typeface="宋体"/>
                        </a:rPr>
                        <a:t>成套改造项目中用于承重墙的砌体材料必须见证取样复验</a:t>
                      </a:r>
                    </a:p>
                  </a:txBody>
                  <a:tcPr marL="5631" marR="5631" marT="5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811">
                <a:tc>
                  <a:txBody>
                    <a:bodyPr/>
                    <a:lstStyle/>
                    <a:p>
                      <a:pPr algn="ctr" fontAlgn="ctr"/>
                      <a:r>
                        <a:rPr lang="en-US" altLang="zh-CN" sz="1050" b="0" i="0" u="none" strike="noStrike" dirty="0" smtClean="0">
                          <a:solidFill>
                            <a:srgbClr val="000000"/>
                          </a:solidFill>
                          <a:latin typeface="宋体"/>
                        </a:rPr>
                        <a:t>21</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混凝土实心砖</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混凝土实心砖</a:t>
                      </a:r>
                      <a:r>
                        <a:rPr lang="en-US" altLang="zh-CN" sz="1050" b="0" i="0" u="none" strike="noStrike" dirty="0">
                          <a:solidFill>
                            <a:srgbClr val="000000"/>
                          </a:solidFill>
                          <a:latin typeface="宋体"/>
                        </a:rPr>
                        <a:t>》</a:t>
                      </a:r>
                      <a:r>
                        <a:rPr lang="en-US" sz="1050" b="0" i="0" u="none" strike="noStrike" dirty="0">
                          <a:solidFill>
                            <a:srgbClr val="000000"/>
                          </a:solidFill>
                          <a:latin typeface="宋体"/>
                        </a:rPr>
                        <a:t>GB/T21144-2007</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570272">
                <a:tc>
                  <a:txBody>
                    <a:bodyPr/>
                    <a:lstStyle/>
                    <a:p>
                      <a:pPr algn="ctr" fontAlgn="ctr"/>
                      <a:r>
                        <a:rPr lang="en-US" altLang="zh-CN" sz="1050" b="0" i="0" u="none" strike="noStrike" dirty="0" smtClean="0">
                          <a:solidFill>
                            <a:srgbClr val="000000"/>
                          </a:solidFill>
                          <a:latin typeface="宋体"/>
                        </a:rPr>
                        <a:t>22</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烧结多孔砖和多孔砌块</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烧结多孔砖和多孔砌块</a:t>
                      </a:r>
                      <a:r>
                        <a:rPr lang="en-US" altLang="zh-CN" sz="1050" b="0" i="0" u="none" strike="noStrike" dirty="0">
                          <a:solidFill>
                            <a:srgbClr val="000000"/>
                          </a:solidFill>
                          <a:latin typeface="宋体"/>
                        </a:rPr>
                        <a:t>》</a:t>
                      </a:r>
                      <a:br>
                        <a:rPr lang="en-US" altLang="zh-CN" sz="1050" b="0" i="0" u="none" strike="noStrike" dirty="0">
                          <a:solidFill>
                            <a:srgbClr val="000000"/>
                          </a:solidFill>
                          <a:latin typeface="宋体"/>
                        </a:rPr>
                      </a:br>
                      <a:r>
                        <a:rPr lang="en-US" altLang="zh-CN" sz="1050" b="0" i="0" u="none" strike="noStrike" dirty="0">
                          <a:solidFill>
                            <a:srgbClr val="000000"/>
                          </a:solidFill>
                          <a:latin typeface="宋体"/>
                        </a:rPr>
                        <a:t>GB13544-2011</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579776">
                <a:tc>
                  <a:txBody>
                    <a:bodyPr/>
                    <a:lstStyle/>
                    <a:p>
                      <a:pPr algn="ctr" fontAlgn="ctr"/>
                      <a:r>
                        <a:rPr lang="en-US" altLang="zh-CN" sz="1050" b="0" i="0" u="none" strike="noStrike" dirty="0" smtClean="0">
                          <a:solidFill>
                            <a:srgbClr val="000000"/>
                          </a:solidFill>
                          <a:latin typeface="宋体"/>
                        </a:rPr>
                        <a:t>23</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普通混凝土小型空心砌块</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普通混凝土小型空心砌块</a:t>
                      </a:r>
                      <a:r>
                        <a:rPr lang="en-US" altLang="zh-CN" sz="1050" b="0" i="0" u="none" strike="noStrike" dirty="0">
                          <a:solidFill>
                            <a:srgbClr val="000000"/>
                          </a:solidFill>
                          <a:latin typeface="宋体"/>
                        </a:rPr>
                        <a:t>》</a:t>
                      </a:r>
                      <a:br>
                        <a:rPr lang="en-US" altLang="zh-CN" sz="1050" b="0" i="0" u="none" strike="noStrike" dirty="0">
                          <a:solidFill>
                            <a:srgbClr val="000000"/>
                          </a:solidFill>
                          <a:latin typeface="宋体"/>
                        </a:rPr>
                      </a:br>
                      <a:r>
                        <a:rPr lang="en-US" altLang="zh-CN" sz="1050" b="0" i="0" u="none" strike="noStrike" dirty="0">
                          <a:solidFill>
                            <a:srgbClr val="000000"/>
                          </a:solidFill>
                          <a:latin typeface="宋体"/>
                        </a:rPr>
                        <a:t>GB 8239-</a:t>
                      </a:r>
                      <a:r>
                        <a:rPr lang="en-US" altLang="zh-CN" sz="1050" b="0" i="0" u="none" strike="noStrike" dirty="0">
                          <a:solidFill>
                            <a:srgbClr val="DD0806"/>
                          </a:solidFill>
                          <a:latin typeface="宋体"/>
                        </a:rPr>
                        <a:t>2014</a:t>
                      </a:r>
                      <a:endParaRPr lang="zh-CN" altLang="en-US" sz="1050" b="0" i="0" u="none" strike="noStrike" dirty="0">
                        <a:solidFill>
                          <a:srgbClr val="000000"/>
                        </a:solidFill>
                        <a:latin typeface="宋体"/>
                      </a:endParaRP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714348" y="642919"/>
          <a:ext cx="7715305" cy="5788676"/>
        </p:xfrm>
        <a:graphic>
          <a:graphicData uri="http://schemas.openxmlformats.org/drawingml/2006/table">
            <a:tbl>
              <a:tblPr/>
              <a:tblGrid>
                <a:gridCol w="323054"/>
                <a:gridCol w="218538"/>
                <a:gridCol w="883649"/>
                <a:gridCol w="1311222"/>
                <a:gridCol w="2023843"/>
                <a:gridCol w="636608"/>
                <a:gridCol w="589099"/>
                <a:gridCol w="589099"/>
                <a:gridCol w="589099"/>
                <a:gridCol w="551094"/>
              </a:tblGrid>
              <a:tr h="1285259">
                <a:tc>
                  <a:txBody>
                    <a:bodyPr/>
                    <a:lstStyle/>
                    <a:p>
                      <a:pPr algn="ctr" fontAlgn="ctr"/>
                      <a:r>
                        <a:rPr lang="en-US" altLang="zh-CN" sz="1050" b="0" i="0" u="none" strike="noStrike" dirty="0" smtClean="0">
                          <a:solidFill>
                            <a:srgbClr val="000000"/>
                          </a:solidFill>
                          <a:latin typeface="宋体"/>
                        </a:rPr>
                        <a:t>24</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zh-CN" altLang="en-US" sz="1050" b="0" i="0" u="none" strike="noStrike" dirty="0">
                          <a:solidFill>
                            <a:srgbClr val="000000"/>
                          </a:solidFill>
                          <a:latin typeface="宋体"/>
                        </a:rPr>
                        <a:t>钢</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材</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宋体"/>
                        </a:rPr>
                        <a:t>钢筋</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a:solidFill>
                            <a:srgbClr val="000000"/>
                          </a:solidFill>
                          <a:latin typeface="宋体"/>
                        </a:rPr>
                        <a:t>《</a:t>
                      </a:r>
                      <a:r>
                        <a:rPr lang="zh-CN" altLang="en-US" sz="1050" b="0" i="0" u="none" strike="noStrike">
                          <a:solidFill>
                            <a:srgbClr val="000000"/>
                          </a:solidFill>
                          <a:latin typeface="宋体"/>
                        </a:rPr>
                        <a:t>钢筋混凝土用钢 第</a:t>
                      </a:r>
                      <a:r>
                        <a:rPr lang="en-US" altLang="zh-CN" sz="1050" b="0" i="0" u="none" strike="noStrike">
                          <a:solidFill>
                            <a:srgbClr val="000000"/>
                          </a:solidFill>
                          <a:latin typeface="宋体"/>
                        </a:rPr>
                        <a:t>2</a:t>
                      </a:r>
                      <a:r>
                        <a:rPr lang="zh-CN" altLang="en-US" sz="1050" b="0" i="0" u="none" strike="noStrike">
                          <a:solidFill>
                            <a:srgbClr val="000000"/>
                          </a:solidFill>
                          <a:latin typeface="宋体"/>
                        </a:rPr>
                        <a:t>部分：热轧带肋钢筋</a:t>
                      </a:r>
                      <a:r>
                        <a:rPr lang="en-US" altLang="zh-CN" sz="1050" b="0" i="0" u="none" strike="noStrike">
                          <a:solidFill>
                            <a:srgbClr val="000000"/>
                          </a:solidFill>
                          <a:latin typeface="宋体"/>
                        </a:rPr>
                        <a:t>》</a:t>
                      </a:r>
                      <a:br>
                        <a:rPr lang="en-US" altLang="zh-CN" sz="1050" b="0" i="0" u="none" strike="noStrike">
                          <a:solidFill>
                            <a:srgbClr val="000000"/>
                          </a:solidFill>
                          <a:latin typeface="宋体"/>
                        </a:rPr>
                      </a:br>
                      <a:r>
                        <a:rPr lang="en-US" altLang="zh-CN" sz="1050" b="0" i="0" u="none" strike="noStrike">
                          <a:solidFill>
                            <a:srgbClr val="000000"/>
                          </a:solidFill>
                          <a:latin typeface="宋体"/>
                        </a:rPr>
                        <a:t>GB 1499.2-</a:t>
                      </a:r>
                      <a:r>
                        <a:rPr lang="en-US" altLang="zh-CN" sz="1050" b="0" i="0" u="none" strike="noStrike">
                          <a:solidFill>
                            <a:srgbClr val="DD0806"/>
                          </a:solidFill>
                          <a:latin typeface="宋体"/>
                        </a:rPr>
                        <a:t>2018</a:t>
                      </a:r>
                      <a:r>
                        <a:rPr lang="zh-CN" altLang="en-US" sz="1050" b="0" i="0" u="none" strike="noStrike">
                          <a:solidFill>
                            <a:srgbClr val="000000"/>
                          </a:solidFill>
                          <a:latin typeface="宋体"/>
                        </a:rPr>
                        <a:t/>
                      </a:r>
                      <a:br>
                        <a:rPr lang="zh-CN" altLang="en-US" sz="1050" b="0" i="0" u="none" strike="noStrike">
                          <a:solidFill>
                            <a:srgbClr val="000000"/>
                          </a:solidFill>
                          <a:latin typeface="宋体"/>
                        </a:rPr>
                      </a:br>
                      <a:r>
                        <a:rPr lang="en-US" altLang="zh-CN" sz="1050" b="0" i="0" u="none" strike="noStrike">
                          <a:solidFill>
                            <a:srgbClr val="000000"/>
                          </a:solidFill>
                          <a:latin typeface="宋体"/>
                        </a:rPr>
                        <a:t>《</a:t>
                      </a:r>
                      <a:r>
                        <a:rPr lang="zh-CN" altLang="en-US" sz="1050" b="0" i="0" u="none" strike="noStrike">
                          <a:solidFill>
                            <a:srgbClr val="000000"/>
                          </a:solidFill>
                          <a:latin typeface="宋体"/>
                        </a:rPr>
                        <a:t>钢筋混凝土用钢 第</a:t>
                      </a:r>
                      <a:r>
                        <a:rPr lang="en-US" altLang="zh-CN" sz="1050" b="0" i="0" u="none" strike="noStrike">
                          <a:solidFill>
                            <a:srgbClr val="000000"/>
                          </a:solidFill>
                          <a:latin typeface="宋体"/>
                        </a:rPr>
                        <a:t>1</a:t>
                      </a:r>
                      <a:r>
                        <a:rPr lang="zh-CN" altLang="en-US" sz="1050" b="0" i="0" u="none" strike="noStrike">
                          <a:solidFill>
                            <a:srgbClr val="000000"/>
                          </a:solidFill>
                          <a:latin typeface="宋体"/>
                        </a:rPr>
                        <a:t>部分：热轧光圆钢筋</a:t>
                      </a:r>
                      <a:r>
                        <a:rPr lang="en-US" altLang="zh-CN" sz="1050" b="0" i="0" u="none" strike="noStrike">
                          <a:solidFill>
                            <a:srgbClr val="000000"/>
                          </a:solidFill>
                          <a:latin typeface="宋体"/>
                        </a:rPr>
                        <a:t>》</a:t>
                      </a:r>
                      <a:br>
                        <a:rPr lang="en-US" altLang="zh-CN" sz="1050" b="0" i="0" u="none" strike="noStrike">
                          <a:solidFill>
                            <a:srgbClr val="000000"/>
                          </a:solidFill>
                          <a:latin typeface="宋体"/>
                        </a:rPr>
                      </a:br>
                      <a:r>
                        <a:rPr lang="en-US" altLang="zh-CN" sz="1050" b="0" i="0" u="none" strike="noStrike">
                          <a:solidFill>
                            <a:srgbClr val="000000"/>
                          </a:solidFill>
                          <a:latin typeface="宋体"/>
                        </a:rPr>
                        <a:t>GB 1499.1-</a:t>
                      </a:r>
                      <a:r>
                        <a:rPr lang="en-US" altLang="zh-CN" sz="1050" b="0" i="0" u="none" strike="noStrike">
                          <a:solidFill>
                            <a:srgbClr val="DD0806"/>
                          </a:solidFill>
                          <a:latin typeface="宋体"/>
                        </a:rPr>
                        <a:t>2018</a:t>
                      </a:r>
                      <a:endParaRPr lang="zh-CN" altLang="en-US" sz="1050" b="0" i="0" u="none" strike="noStrike">
                        <a:solidFill>
                          <a:srgbClr val="000000"/>
                        </a:solidFill>
                        <a:latin typeface="宋体"/>
                      </a:endParaRP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a:solidFill>
                            <a:srgbClr val="000000"/>
                          </a:solidFill>
                          <a:latin typeface="宋体"/>
                        </a:rPr>
                        <a:t>（</a:t>
                      </a:r>
                      <a:r>
                        <a:rPr lang="en-US" altLang="zh-CN" sz="1050" b="0" i="0" u="none" strike="noStrike">
                          <a:solidFill>
                            <a:srgbClr val="000000"/>
                          </a:solidFill>
                          <a:latin typeface="宋体"/>
                        </a:rPr>
                        <a:t>1</a:t>
                      </a:r>
                      <a:r>
                        <a:rPr lang="zh-CN" altLang="en-US" sz="1050" b="0" i="0" u="none" strike="noStrike">
                          <a:solidFill>
                            <a:srgbClr val="000000"/>
                          </a:solidFill>
                          <a:latin typeface="宋体"/>
                        </a:rPr>
                        <a:t>）设计图纸</a:t>
                      </a:r>
                      <a:r>
                        <a:rPr lang="en-US" altLang="zh-CN" sz="1050" b="0" i="0" u="none" strike="noStrike">
                          <a:solidFill>
                            <a:srgbClr val="000000"/>
                          </a:solidFill>
                          <a:latin typeface="宋体"/>
                        </a:rPr>
                        <a:t>/</a:t>
                      </a:r>
                      <a:r>
                        <a:rPr lang="zh-CN" altLang="en-US" sz="1050" b="0" i="0" u="none" strike="noStrike">
                          <a:solidFill>
                            <a:srgbClr val="000000"/>
                          </a:solidFill>
                          <a:latin typeface="宋体"/>
                        </a:rPr>
                        <a:t>说明；</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2</a:t>
                      </a:r>
                      <a:r>
                        <a:rPr lang="zh-CN" altLang="en-US" sz="1050" b="0" i="0" u="none" strike="noStrike">
                          <a:solidFill>
                            <a:srgbClr val="000000"/>
                          </a:solidFill>
                          <a:latin typeface="宋体"/>
                        </a:rPr>
                        <a:t>）生产企业营业执照；</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3</a:t>
                      </a:r>
                      <a:r>
                        <a:rPr lang="zh-CN" altLang="en-US" sz="1050" b="0" i="0" u="none" strike="noStrike">
                          <a:solidFill>
                            <a:srgbClr val="000000"/>
                          </a:solidFill>
                          <a:latin typeface="宋体"/>
                        </a:rPr>
                        <a:t>）质量证明书（合格证）；</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4</a:t>
                      </a:r>
                      <a:r>
                        <a:rPr lang="zh-CN" altLang="en-US" sz="1050" b="0" i="0" u="none" strike="noStrike">
                          <a:solidFill>
                            <a:srgbClr val="000000"/>
                          </a:solidFill>
                          <a:latin typeface="宋体"/>
                        </a:rPr>
                        <a:t>）全国工业产品生产许可证；</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5</a:t>
                      </a:r>
                      <a:r>
                        <a:rPr lang="zh-CN" altLang="en-US" sz="1050" b="0" i="0" u="none" strike="noStrike">
                          <a:solidFill>
                            <a:srgbClr val="000000"/>
                          </a:solidFill>
                          <a:latin typeface="宋体"/>
                        </a:rPr>
                        <a:t>）见证取样复验报告；</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6</a:t>
                      </a:r>
                      <a:r>
                        <a:rPr lang="zh-CN" altLang="en-US" sz="1050" b="0" i="0" u="none" strike="noStrike">
                          <a:solidFill>
                            <a:srgbClr val="000000"/>
                          </a:solidFill>
                          <a:latin typeface="宋体"/>
                        </a:rPr>
                        <a:t>）送</a:t>
                      </a:r>
                      <a:r>
                        <a:rPr lang="en-US" altLang="zh-CN" sz="1050" b="0" i="0" u="none" strike="noStrike">
                          <a:solidFill>
                            <a:srgbClr val="000000"/>
                          </a:solidFill>
                          <a:latin typeface="宋体"/>
                        </a:rPr>
                        <a:t>/</a:t>
                      </a:r>
                      <a:r>
                        <a:rPr lang="zh-CN" altLang="en-US" sz="1050" b="0" i="0" u="none" strike="noStrike">
                          <a:solidFill>
                            <a:srgbClr val="000000"/>
                          </a:solidFill>
                          <a:latin typeface="宋体"/>
                        </a:rPr>
                        <a:t>收货凭证；</a:t>
                      </a:r>
                      <a:br>
                        <a:rPr lang="zh-CN" altLang="en-US" sz="1050" b="0" i="0" u="none" strike="noStrike">
                          <a:solidFill>
                            <a:srgbClr val="000000"/>
                          </a:solidFill>
                          <a:latin typeface="宋体"/>
                        </a:rPr>
                      </a:br>
                      <a:r>
                        <a:rPr lang="zh-CN" altLang="en-US" sz="1050" b="0" i="0" u="none" strike="noStrike">
                          <a:solidFill>
                            <a:srgbClr val="DD0806"/>
                          </a:solidFill>
                          <a:latin typeface="宋体"/>
                        </a:rPr>
                        <a:t>（</a:t>
                      </a:r>
                      <a:r>
                        <a:rPr lang="en-US" altLang="zh-CN" sz="1050" b="0" i="0" u="none" strike="noStrike">
                          <a:solidFill>
                            <a:srgbClr val="DD0806"/>
                          </a:solidFill>
                          <a:latin typeface="宋体"/>
                        </a:rPr>
                        <a:t>7</a:t>
                      </a:r>
                      <a:r>
                        <a:rPr lang="zh-CN" altLang="en-US" sz="1050" b="0" i="0" u="none" strike="noStrike">
                          <a:solidFill>
                            <a:srgbClr val="DD0806"/>
                          </a:solidFill>
                          <a:latin typeface="宋体"/>
                        </a:rPr>
                        <a:t>）上海市建设工程材料备案证明。</a:t>
                      </a:r>
                      <a:endParaRPr lang="zh-CN" altLang="en-US" sz="1050" b="0" i="0" u="none" strike="noStrike">
                        <a:solidFill>
                          <a:srgbClr val="000000"/>
                        </a:solidFill>
                        <a:latin typeface="宋体"/>
                      </a:endParaRP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ctr" fontAlgn="t"/>
                      <a:r>
                        <a:rPr lang="zh-CN" altLang="en-US" sz="1050" b="0" i="0" u="none" strike="noStrike">
                          <a:solidFill>
                            <a:srgbClr val="000000"/>
                          </a:solidFill>
                          <a:latin typeface="宋体"/>
                        </a:rPr>
                        <a:t>（</a:t>
                      </a:r>
                      <a:r>
                        <a:rPr lang="en-US" altLang="zh-CN" sz="1050" b="0" i="0" u="none" strike="noStrike">
                          <a:solidFill>
                            <a:srgbClr val="000000"/>
                          </a:solidFill>
                          <a:latin typeface="宋体"/>
                        </a:rPr>
                        <a:t>3</a:t>
                      </a:r>
                      <a:r>
                        <a:rPr lang="zh-CN" altLang="en-US" sz="1050" b="0" i="0" u="none" strike="noStrike">
                          <a:solidFill>
                            <a:srgbClr val="000000"/>
                          </a:solidFill>
                          <a:latin typeface="宋体"/>
                        </a:rPr>
                        <a:t>）核查工程量与送</a:t>
                      </a:r>
                      <a:r>
                        <a:rPr lang="en-US" altLang="zh-CN" sz="1050" b="0" i="0" u="none" strike="noStrike">
                          <a:solidFill>
                            <a:srgbClr val="000000"/>
                          </a:solidFill>
                          <a:latin typeface="宋体"/>
                        </a:rPr>
                        <a:t>/</a:t>
                      </a:r>
                      <a:r>
                        <a:rPr lang="zh-CN" altLang="en-US" sz="1050" b="0" i="0" u="none" strike="noStrike">
                          <a:solidFill>
                            <a:srgbClr val="000000"/>
                          </a:solidFill>
                          <a:latin typeface="宋体"/>
                        </a:rPr>
                        <a:t>收货凭证的一致性。</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2</a:t>
                      </a:r>
                      <a:r>
                        <a:rPr lang="zh-CN" altLang="en-US" sz="1050" b="0" i="0" u="none" strike="noStrike">
                          <a:solidFill>
                            <a:srgbClr val="000000"/>
                          </a:solidFill>
                          <a:latin typeface="宋体"/>
                        </a:rPr>
                        <a:t>）核查资料的完整性、有效性；</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1</a:t>
                      </a:r>
                      <a:r>
                        <a:rPr lang="zh-CN" altLang="en-US" sz="1050" b="0" i="0" u="none" strike="noStrike">
                          <a:solidFill>
                            <a:srgbClr val="000000"/>
                          </a:solidFill>
                          <a:latin typeface="宋体"/>
                        </a:rPr>
                        <a:t>）核查现场材料与设计要求、执行标准</a:t>
                      </a:r>
                      <a:r>
                        <a:rPr lang="en-US" altLang="zh-CN" sz="1050" b="0" i="0" u="none" strike="noStrike">
                          <a:solidFill>
                            <a:srgbClr val="000000"/>
                          </a:solidFill>
                          <a:latin typeface="宋体"/>
                        </a:rPr>
                        <a:t>/</a:t>
                      </a:r>
                      <a:r>
                        <a:rPr lang="zh-CN" altLang="en-US" sz="1050" b="0" i="0" u="none" strike="noStrike">
                          <a:solidFill>
                            <a:srgbClr val="000000"/>
                          </a:solidFill>
                          <a:latin typeface="宋体"/>
                        </a:rPr>
                        <a:t>技术要求的一致性；</a:t>
                      </a:r>
                    </a:p>
                  </a:txBody>
                  <a:tcPr marL="5631" marR="5631" marT="5631" marB="0" vert="eaVert">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a:solidFill>
                            <a:srgbClr val="000000"/>
                          </a:solidFill>
                          <a:latin typeface="宋体"/>
                        </a:rPr>
                        <a:t>√</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a:solidFill>
                            <a:srgbClr val="000000"/>
                          </a:solidFill>
                          <a:latin typeface="宋体"/>
                        </a:rPr>
                        <a:t>用于承重构件的钢筋必须见证取样复验</a:t>
                      </a:r>
                    </a:p>
                  </a:txBody>
                  <a:tcPr marL="5631" marR="5631" marT="5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5397">
                <a:tc>
                  <a:txBody>
                    <a:bodyPr/>
                    <a:lstStyle/>
                    <a:p>
                      <a:pPr algn="ctr" fontAlgn="ctr"/>
                      <a:r>
                        <a:rPr lang="en-US" altLang="zh-CN" sz="1050" b="0" i="0" u="none" strike="noStrike" dirty="0" smtClean="0">
                          <a:solidFill>
                            <a:srgbClr val="000000"/>
                          </a:solidFill>
                          <a:latin typeface="宋体"/>
                        </a:rPr>
                        <a:t>25</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dirty="0">
                          <a:solidFill>
                            <a:srgbClr val="000000"/>
                          </a:solidFill>
                          <a:latin typeface="宋体"/>
                        </a:rPr>
                        <a:t>钢管</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低压流体输送用焊接钢管</a:t>
                      </a:r>
                      <a:r>
                        <a:rPr lang="en-US" altLang="zh-CN" sz="1050" b="0" i="0" u="none" strike="noStrike" dirty="0">
                          <a:solidFill>
                            <a:srgbClr val="000000"/>
                          </a:solidFill>
                          <a:latin typeface="宋体"/>
                        </a:rPr>
                        <a:t>》</a:t>
                      </a:r>
                      <a:br>
                        <a:rPr lang="en-US" altLang="zh-CN" sz="1050" b="0" i="0" u="none" strike="noStrike" dirty="0">
                          <a:solidFill>
                            <a:srgbClr val="000000"/>
                          </a:solidFill>
                          <a:latin typeface="宋体"/>
                        </a:rPr>
                      </a:br>
                      <a:r>
                        <a:rPr lang="en-US" altLang="zh-CN" sz="1050" b="0" i="0" u="none" strike="noStrike" dirty="0">
                          <a:solidFill>
                            <a:srgbClr val="000000"/>
                          </a:solidFill>
                          <a:latin typeface="宋体"/>
                        </a:rPr>
                        <a:t> </a:t>
                      </a:r>
                      <a:r>
                        <a:rPr lang="en-US" sz="1050" b="0" i="0" u="none" strike="noStrike" dirty="0">
                          <a:solidFill>
                            <a:srgbClr val="000000"/>
                          </a:solidFill>
                          <a:latin typeface="宋体"/>
                        </a:rPr>
                        <a:t>GB/T3091-</a:t>
                      </a:r>
                      <a:r>
                        <a:rPr lang="en-US" sz="1050" b="0" i="0" u="none" strike="noStrike" dirty="0">
                          <a:solidFill>
                            <a:srgbClr val="DD0806"/>
                          </a:solidFill>
                          <a:latin typeface="宋体"/>
                        </a:rPr>
                        <a:t>2015</a:t>
                      </a:r>
                      <a:r>
                        <a:rPr lang="en-US" sz="1050" b="0" i="0" u="none" strike="noStrike" dirty="0">
                          <a:solidFill>
                            <a:srgbClr val="000000"/>
                          </a:solidFill>
                          <a:latin typeface="宋体"/>
                        </a:rPr>
                        <a:t/>
                      </a:r>
                      <a:br>
                        <a:rPr lang="en-US" sz="1050" b="0" i="0" u="none" strike="noStrike" dirty="0">
                          <a:solidFill>
                            <a:srgbClr val="000000"/>
                          </a:solidFill>
                          <a:latin typeface="宋体"/>
                        </a:rPr>
                      </a:br>
                      <a:r>
                        <a:rPr lang="en-US" sz="1050" b="0" i="0" u="none" strike="noStrike" dirty="0">
                          <a:solidFill>
                            <a:srgbClr val="000000"/>
                          </a:solidFill>
                          <a:latin typeface="宋体"/>
                        </a:rPr>
                        <a:t>《</a:t>
                      </a:r>
                      <a:r>
                        <a:rPr lang="zh-CN" altLang="en-US" sz="1050" b="0" i="0" u="none" strike="noStrike" dirty="0">
                          <a:solidFill>
                            <a:srgbClr val="000000"/>
                          </a:solidFill>
                          <a:latin typeface="宋体"/>
                        </a:rPr>
                        <a:t>直缝电焊钢管</a:t>
                      </a:r>
                      <a:r>
                        <a:rPr lang="en-US" altLang="zh-CN" sz="1050" b="0" i="0" u="none" strike="noStrike" dirty="0">
                          <a:solidFill>
                            <a:srgbClr val="000000"/>
                          </a:solidFill>
                          <a:latin typeface="宋体"/>
                        </a:rPr>
                        <a:t>》 </a:t>
                      </a:r>
                      <a:r>
                        <a:rPr lang="en-US" sz="1050" b="0" i="0" u="none" strike="noStrike" dirty="0">
                          <a:solidFill>
                            <a:srgbClr val="000000"/>
                          </a:solidFill>
                          <a:latin typeface="宋体"/>
                        </a:rPr>
                        <a:t>GB/T13793-</a:t>
                      </a:r>
                      <a:r>
                        <a:rPr lang="en-US" sz="1050" b="0" i="0" u="none" strike="noStrike" dirty="0">
                          <a:solidFill>
                            <a:srgbClr val="DD0806"/>
                          </a:solidFill>
                          <a:latin typeface="宋体"/>
                        </a:rPr>
                        <a:t>2016</a:t>
                      </a:r>
                      <a:endParaRPr lang="en-US" sz="1050" b="0" i="0" u="none" strike="noStrike" dirty="0">
                        <a:solidFill>
                          <a:srgbClr val="000000"/>
                        </a:solidFill>
                        <a:latin typeface="宋体"/>
                      </a:endParaRP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zh-CN" altLang="en-US" sz="1050" b="0" i="0" u="none" strike="noStrike">
                          <a:solidFill>
                            <a:srgbClr val="000000"/>
                          </a:solidFill>
                          <a:latin typeface="宋体"/>
                        </a:rPr>
                        <a:t>（</a:t>
                      </a:r>
                      <a:r>
                        <a:rPr lang="en-US" altLang="zh-CN" sz="1050" b="0" i="0" u="none" strike="noStrike">
                          <a:solidFill>
                            <a:srgbClr val="000000"/>
                          </a:solidFill>
                          <a:latin typeface="宋体"/>
                        </a:rPr>
                        <a:t>1</a:t>
                      </a:r>
                      <a:r>
                        <a:rPr lang="zh-CN" altLang="en-US" sz="1050" b="0" i="0" u="none" strike="noStrike">
                          <a:solidFill>
                            <a:srgbClr val="000000"/>
                          </a:solidFill>
                          <a:latin typeface="宋体"/>
                        </a:rPr>
                        <a:t>）设计图纸</a:t>
                      </a:r>
                      <a:r>
                        <a:rPr lang="en-US" altLang="zh-CN" sz="1050" b="0" i="0" u="none" strike="noStrike">
                          <a:solidFill>
                            <a:srgbClr val="000000"/>
                          </a:solidFill>
                          <a:latin typeface="宋体"/>
                        </a:rPr>
                        <a:t>/</a:t>
                      </a:r>
                      <a:r>
                        <a:rPr lang="zh-CN" altLang="en-US" sz="1050" b="0" i="0" u="none" strike="noStrike">
                          <a:solidFill>
                            <a:srgbClr val="000000"/>
                          </a:solidFill>
                          <a:latin typeface="宋体"/>
                        </a:rPr>
                        <a:t>说明；</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2</a:t>
                      </a:r>
                      <a:r>
                        <a:rPr lang="zh-CN" altLang="en-US" sz="1050" b="0" i="0" u="none" strike="noStrike">
                          <a:solidFill>
                            <a:srgbClr val="000000"/>
                          </a:solidFill>
                          <a:latin typeface="宋体"/>
                        </a:rPr>
                        <a:t>）生产企业营业执照；</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3</a:t>
                      </a:r>
                      <a:r>
                        <a:rPr lang="zh-CN" altLang="en-US" sz="1050" b="0" i="0" u="none" strike="noStrike">
                          <a:solidFill>
                            <a:srgbClr val="000000"/>
                          </a:solidFill>
                          <a:latin typeface="宋体"/>
                        </a:rPr>
                        <a:t>）质量证明书（合格证）；</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4</a:t>
                      </a:r>
                      <a:r>
                        <a:rPr lang="zh-CN" altLang="en-US" sz="1050" b="0" i="0" u="none" strike="noStrike">
                          <a:solidFill>
                            <a:srgbClr val="000000"/>
                          </a:solidFill>
                          <a:latin typeface="宋体"/>
                        </a:rPr>
                        <a:t>）见证取样复验报告；</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5</a:t>
                      </a:r>
                      <a:r>
                        <a:rPr lang="zh-CN" altLang="en-US" sz="1050" b="0" i="0" u="none" strike="noStrike">
                          <a:solidFill>
                            <a:srgbClr val="000000"/>
                          </a:solidFill>
                          <a:latin typeface="宋体"/>
                        </a:rPr>
                        <a:t>）送</a:t>
                      </a:r>
                      <a:r>
                        <a:rPr lang="en-US" altLang="zh-CN" sz="1050" b="0" i="0" u="none" strike="noStrike">
                          <a:solidFill>
                            <a:srgbClr val="000000"/>
                          </a:solidFill>
                          <a:latin typeface="宋体"/>
                        </a:rPr>
                        <a:t>/</a:t>
                      </a:r>
                      <a:r>
                        <a:rPr lang="zh-CN" altLang="en-US" sz="1050" b="0" i="0" u="none" strike="noStrike">
                          <a:solidFill>
                            <a:srgbClr val="000000"/>
                          </a:solidFill>
                          <a:latin typeface="宋体"/>
                        </a:rPr>
                        <a:t>收货凭证；</a:t>
                      </a:r>
                      <a:br>
                        <a:rPr lang="zh-CN" altLang="en-US" sz="1050" b="0" i="0" u="none" strike="noStrike">
                          <a:solidFill>
                            <a:srgbClr val="000000"/>
                          </a:solidFill>
                          <a:latin typeface="宋体"/>
                        </a:rPr>
                      </a:br>
                      <a:r>
                        <a:rPr lang="zh-CN" altLang="en-US" sz="1050" b="0" i="0" u="none" strike="noStrike">
                          <a:solidFill>
                            <a:srgbClr val="DD0806"/>
                          </a:solidFill>
                          <a:latin typeface="宋体"/>
                        </a:rPr>
                        <a:t>（</a:t>
                      </a:r>
                      <a:r>
                        <a:rPr lang="en-US" altLang="zh-CN" sz="1050" b="0" i="0" u="none" strike="noStrike">
                          <a:solidFill>
                            <a:srgbClr val="DD0806"/>
                          </a:solidFill>
                          <a:latin typeface="宋体"/>
                        </a:rPr>
                        <a:t>6</a:t>
                      </a:r>
                      <a:r>
                        <a:rPr lang="zh-CN" altLang="en-US" sz="1050" b="0" i="0" u="none" strike="noStrike">
                          <a:solidFill>
                            <a:srgbClr val="DD0806"/>
                          </a:solidFill>
                          <a:latin typeface="宋体"/>
                        </a:rPr>
                        <a:t>）上海市建设工程材料备案证明。</a:t>
                      </a:r>
                      <a:endParaRPr lang="zh-CN" altLang="en-US" sz="1050" b="0" i="0" u="none" strike="noStrike">
                        <a:solidFill>
                          <a:srgbClr val="000000"/>
                        </a:solidFill>
                        <a:latin typeface="宋体"/>
                      </a:endParaRP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rowSpan="2">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zh-CN" altLang="en-US" sz="1050" b="0" i="0" u="none" strike="noStrike">
                          <a:solidFill>
                            <a:srgbClr val="000000"/>
                          </a:solidFill>
                          <a:latin typeface="宋体"/>
                        </a:rPr>
                        <a:t>√</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zh-CN" altLang="en-US" sz="1050" b="0" i="0" u="none" strike="noStrike">
                          <a:solidFill>
                            <a:srgbClr val="000000"/>
                          </a:solidFill>
                          <a:latin typeface="宋体"/>
                        </a:rPr>
                        <a:t>用于平改坡轻钢屋架的型钢、钢管必须见证取样复验</a:t>
                      </a:r>
                    </a:p>
                  </a:txBody>
                  <a:tcPr marL="5631" marR="5631" marT="5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9861">
                <a:tc>
                  <a:txBody>
                    <a:bodyPr/>
                    <a:lstStyle/>
                    <a:p>
                      <a:pPr algn="ctr" fontAlgn="ctr"/>
                      <a:r>
                        <a:rPr lang="en-US" altLang="zh-CN" sz="1050" b="0" i="0" u="none" strike="noStrike" dirty="0" smtClean="0">
                          <a:solidFill>
                            <a:srgbClr val="000000"/>
                          </a:solidFill>
                          <a:latin typeface="宋体"/>
                        </a:rPr>
                        <a:t>26</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角钢</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碳素结构钢</a:t>
                      </a:r>
                      <a:r>
                        <a:rPr lang="en-US" altLang="zh-CN" sz="1050" b="0" i="0" u="none" strike="noStrike" dirty="0">
                          <a:solidFill>
                            <a:srgbClr val="000000"/>
                          </a:solidFill>
                          <a:latin typeface="宋体"/>
                        </a:rPr>
                        <a:t>》</a:t>
                      </a:r>
                      <a:r>
                        <a:rPr lang="en-US" sz="1050" b="0" i="0" u="none" strike="noStrike" dirty="0">
                          <a:solidFill>
                            <a:srgbClr val="000000"/>
                          </a:solidFill>
                          <a:latin typeface="宋体"/>
                        </a:rPr>
                        <a:t>GB/T 700-2006</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965351">
                <a:tc>
                  <a:txBody>
                    <a:bodyPr/>
                    <a:lstStyle/>
                    <a:p>
                      <a:pPr algn="ctr" fontAlgn="ctr"/>
                      <a:r>
                        <a:rPr lang="en-US" altLang="zh-CN" sz="1050" b="0" i="0" u="none" strike="noStrike" dirty="0" smtClean="0">
                          <a:solidFill>
                            <a:srgbClr val="000000"/>
                          </a:solidFill>
                          <a:latin typeface="宋体"/>
                        </a:rPr>
                        <a:t>27</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避雷钢带</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碳素结构钢</a:t>
                      </a:r>
                      <a:r>
                        <a:rPr lang="en-US" altLang="zh-CN" sz="1050" b="0" i="0" u="none" strike="noStrike" dirty="0">
                          <a:solidFill>
                            <a:srgbClr val="000000"/>
                          </a:solidFill>
                          <a:latin typeface="宋体"/>
                        </a:rPr>
                        <a:t>》</a:t>
                      </a:r>
                      <a:r>
                        <a:rPr lang="en-US" sz="1050" b="0" i="0" u="none" strike="noStrike" dirty="0">
                          <a:solidFill>
                            <a:srgbClr val="000000"/>
                          </a:solidFill>
                          <a:latin typeface="宋体"/>
                        </a:rPr>
                        <a:t>GB/T 700-2006</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1</a:t>
                      </a:r>
                      <a:r>
                        <a:rPr lang="zh-CN" altLang="en-US" sz="1050" b="0" i="0" u="none" strike="noStrike" dirty="0">
                          <a:solidFill>
                            <a:srgbClr val="000000"/>
                          </a:solidFill>
                          <a:latin typeface="宋体"/>
                        </a:rPr>
                        <a:t>）设计图纸</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说明；</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2</a:t>
                      </a:r>
                      <a:r>
                        <a:rPr lang="zh-CN" altLang="en-US" sz="1050" b="0" i="0" u="none" strike="noStrike" dirty="0">
                          <a:solidFill>
                            <a:srgbClr val="000000"/>
                          </a:solidFill>
                          <a:latin typeface="宋体"/>
                        </a:rPr>
                        <a:t>）生产企业营业执照；</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3</a:t>
                      </a:r>
                      <a:r>
                        <a:rPr lang="zh-CN" altLang="en-US" sz="1050" b="0" i="0" u="none" strike="noStrike" dirty="0">
                          <a:solidFill>
                            <a:srgbClr val="000000"/>
                          </a:solidFill>
                          <a:latin typeface="宋体"/>
                        </a:rPr>
                        <a:t>）质量证明书（合格证）；</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4</a:t>
                      </a:r>
                      <a:r>
                        <a:rPr lang="zh-CN" altLang="en-US" sz="1050" b="0" i="0" u="none" strike="noStrike" dirty="0">
                          <a:solidFill>
                            <a:srgbClr val="000000"/>
                          </a:solidFill>
                          <a:latin typeface="宋体"/>
                        </a:rPr>
                        <a:t>）送</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收货凭证；</a:t>
                      </a:r>
                      <a:br>
                        <a:rPr lang="zh-CN" altLang="en-US" sz="1050" b="0" i="0" u="none" strike="noStrike" dirty="0">
                          <a:solidFill>
                            <a:srgbClr val="000000"/>
                          </a:solidFill>
                          <a:latin typeface="宋体"/>
                        </a:rPr>
                      </a:br>
                      <a:r>
                        <a:rPr lang="zh-CN" altLang="en-US" sz="1050" b="0" i="0" u="none" strike="noStrike" dirty="0">
                          <a:solidFill>
                            <a:srgbClr val="DD0806"/>
                          </a:solidFill>
                          <a:latin typeface="宋体"/>
                        </a:rPr>
                        <a:t>（</a:t>
                      </a:r>
                      <a:r>
                        <a:rPr lang="en-US" altLang="zh-CN" sz="1050" b="0" i="0" u="none" strike="noStrike" dirty="0">
                          <a:solidFill>
                            <a:srgbClr val="DD0806"/>
                          </a:solidFill>
                          <a:latin typeface="宋体"/>
                        </a:rPr>
                        <a:t>5</a:t>
                      </a:r>
                      <a:r>
                        <a:rPr lang="zh-CN" altLang="en-US" sz="1050" b="0" i="0" u="none" strike="noStrike" dirty="0">
                          <a:solidFill>
                            <a:srgbClr val="DD0806"/>
                          </a:solidFill>
                          <a:latin typeface="宋体"/>
                        </a:rPr>
                        <a:t>）上海市建设工程材料备案证明。</a:t>
                      </a:r>
                      <a:endParaRPr lang="zh-CN" altLang="en-US" sz="1050" b="0" i="0" u="none" strike="noStrike" dirty="0">
                        <a:solidFill>
                          <a:srgbClr val="000000"/>
                        </a:solidFill>
                        <a:latin typeface="宋体"/>
                      </a:endParaRP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a:solidFill>
                            <a:srgbClr val="000000"/>
                          </a:solidFill>
                          <a:latin typeface="宋体"/>
                        </a:rPr>
                        <a:t>√</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5397">
                <a:tc>
                  <a:txBody>
                    <a:bodyPr/>
                    <a:lstStyle/>
                    <a:p>
                      <a:pPr algn="ctr" fontAlgn="ctr"/>
                      <a:r>
                        <a:rPr lang="en-US" altLang="zh-CN" sz="1050" b="0" i="0" u="none" strike="noStrike" dirty="0" smtClean="0">
                          <a:solidFill>
                            <a:srgbClr val="000000"/>
                          </a:solidFill>
                          <a:latin typeface="宋体"/>
                        </a:rPr>
                        <a:t>28</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zh-CN" altLang="en-US" sz="1050" b="0" i="0" u="none" strike="noStrike">
                          <a:solidFill>
                            <a:srgbClr val="000000"/>
                          </a:solidFill>
                          <a:latin typeface="宋体"/>
                        </a:rPr>
                        <a:t>木</a:t>
                      </a:r>
                      <a:br>
                        <a:rPr lang="zh-CN" altLang="en-US" sz="1050" b="0" i="0" u="none" strike="noStrike">
                          <a:solidFill>
                            <a:srgbClr val="000000"/>
                          </a:solidFill>
                          <a:latin typeface="宋体"/>
                        </a:rPr>
                      </a:br>
                      <a:r>
                        <a:rPr lang="zh-CN" altLang="en-US" sz="1050" b="0" i="0" u="none" strike="noStrike">
                          <a:solidFill>
                            <a:srgbClr val="000000"/>
                          </a:solidFill>
                          <a:latin typeface="宋体"/>
                        </a:rPr>
                        <a:t>材</a:t>
                      </a:r>
                      <a:br>
                        <a:rPr lang="zh-CN" altLang="en-US" sz="1050" b="0" i="0" u="none" strike="noStrike">
                          <a:solidFill>
                            <a:srgbClr val="000000"/>
                          </a:solidFill>
                          <a:latin typeface="宋体"/>
                        </a:rPr>
                      </a:br>
                      <a:r>
                        <a:rPr lang="en-US" altLang="zh-CN" sz="1050" b="0" i="0" u="none" strike="noStrike">
                          <a:solidFill>
                            <a:srgbClr val="000000"/>
                          </a:solidFill>
                          <a:latin typeface="宋体"/>
                        </a:rPr>
                        <a:t>/</a:t>
                      </a:r>
                      <a:br>
                        <a:rPr lang="en-US" altLang="zh-CN" sz="1050" b="0" i="0" u="none" strike="noStrike">
                          <a:solidFill>
                            <a:srgbClr val="000000"/>
                          </a:solidFill>
                          <a:latin typeface="宋体"/>
                        </a:rPr>
                      </a:br>
                      <a:r>
                        <a:rPr lang="zh-CN" altLang="en-US" sz="1050" b="0" i="0" u="none" strike="noStrike">
                          <a:solidFill>
                            <a:srgbClr val="000000"/>
                          </a:solidFill>
                          <a:latin typeface="宋体"/>
                        </a:rPr>
                        <a:t>电线电缆</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a:solidFill>
                            <a:srgbClr val="000000"/>
                          </a:solidFill>
                          <a:latin typeface="宋体"/>
                        </a:rPr>
                        <a:t>木材</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a:solidFill>
                            <a:srgbClr val="000000"/>
                          </a:solidFill>
                          <a:latin typeface="宋体"/>
                        </a:rPr>
                        <a:t>《</a:t>
                      </a:r>
                      <a:r>
                        <a:rPr lang="zh-CN" altLang="en-US" sz="1050" b="0" i="0" u="none" strike="noStrike">
                          <a:solidFill>
                            <a:srgbClr val="000000"/>
                          </a:solidFill>
                          <a:latin typeface="宋体"/>
                        </a:rPr>
                        <a:t>木结构设计规范</a:t>
                      </a:r>
                      <a:r>
                        <a:rPr lang="en-US" altLang="zh-CN" sz="1050" b="0" i="0" u="none" strike="noStrike">
                          <a:solidFill>
                            <a:srgbClr val="000000"/>
                          </a:solidFill>
                          <a:latin typeface="宋体"/>
                        </a:rPr>
                        <a:t>》GB 50005-</a:t>
                      </a:r>
                      <a:r>
                        <a:rPr lang="en-US" altLang="zh-CN" sz="1050" b="0" i="0" u="none" strike="noStrike">
                          <a:solidFill>
                            <a:srgbClr val="DD0806"/>
                          </a:solidFill>
                          <a:latin typeface="宋体"/>
                        </a:rPr>
                        <a:t>2017</a:t>
                      </a:r>
                      <a:r>
                        <a:rPr lang="zh-CN" altLang="en-US" sz="1050" b="0" i="0" u="none" strike="noStrike">
                          <a:solidFill>
                            <a:srgbClr val="000000"/>
                          </a:solidFill>
                          <a:latin typeface="宋体"/>
                        </a:rPr>
                        <a:t/>
                      </a:r>
                      <a:br>
                        <a:rPr lang="zh-CN" altLang="en-US" sz="1050" b="0" i="0" u="none" strike="noStrike">
                          <a:solidFill>
                            <a:srgbClr val="000000"/>
                          </a:solidFill>
                          <a:latin typeface="宋体"/>
                        </a:rPr>
                      </a:br>
                      <a:r>
                        <a:rPr lang="zh-CN" altLang="en-US" sz="1050" b="0" i="0" u="none" strike="noStrike">
                          <a:solidFill>
                            <a:srgbClr val="000000"/>
                          </a:solidFill>
                          <a:latin typeface="宋体"/>
                        </a:rPr>
                        <a:t>（关于含水率的技术要求）</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1</a:t>
                      </a:r>
                      <a:r>
                        <a:rPr lang="zh-CN" altLang="en-US" sz="1050" b="0" i="0" u="none" strike="noStrike" dirty="0">
                          <a:solidFill>
                            <a:srgbClr val="000000"/>
                          </a:solidFill>
                          <a:latin typeface="宋体"/>
                        </a:rPr>
                        <a:t>）设计图纸</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说明；</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2</a:t>
                      </a:r>
                      <a:r>
                        <a:rPr lang="zh-CN" altLang="en-US" sz="1050" b="0" i="0" u="none" strike="noStrike" dirty="0">
                          <a:solidFill>
                            <a:srgbClr val="000000"/>
                          </a:solidFill>
                          <a:latin typeface="宋体"/>
                        </a:rPr>
                        <a:t>）供应商营业执照；</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3</a:t>
                      </a:r>
                      <a:r>
                        <a:rPr lang="zh-CN" altLang="en-US" sz="1050" b="0" i="0" u="none" strike="noStrike" dirty="0">
                          <a:solidFill>
                            <a:srgbClr val="000000"/>
                          </a:solidFill>
                          <a:latin typeface="宋体"/>
                        </a:rPr>
                        <a:t>）质量证明书（合格证</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4</a:t>
                      </a:r>
                      <a:r>
                        <a:rPr lang="zh-CN" altLang="en-US" sz="1050" b="0" i="0" u="none" strike="noStrike" dirty="0">
                          <a:solidFill>
                            <a:srgbClr val="000000"/>
                          </a:solidFill>
                          <a:latin typeface="宋体"/>
                        </a:rPr>
                        <a:t>）检验检疫证明；</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5</a:t>
                      </a:r>
                      <a:r>
                        <a:rPr lang="zh-CN" altLang="en-US" sz="1050" b="0" i="0" u="none" strike="noStrike" dirty="0">
                          <a:solidFill>
                            <a:srgbClr val="000000"/>
                          </a:solidFill>
                          <a:latin typeface="宋体"/>
                        </a:rPr>
                        <a:t>）送</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收货凭证。</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dirty="0">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a:solidFill>
                            <a:srgbClr val="000000"/>
                          </a:solidFill>
                          <a:latin typeface="宋体"/>
                        </a:rPr>
                        <a:t>√</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5212">
                <a:tc>
                  <a:txBody>
                    <a:bodyPr/>
                    <a:lstStyle/>
                    <a:p>
                      <a:pPr algn="ctr" fontAlgn="ctr"/>
                      <a:r>
                        <a:rPr lang="en-US" altLang="zh-CN" sz="1050" b="0" i="0" u="none" strike="noStrike" dirty="0" smtClean="0">
                          <a:solidFill>
                            <a:srgbClr val="000000"/>
                          </a:solidFill>
                          <a:latin typeface="宋体"/>
                        </a:rPr>
                        <a:t>29</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电线电缆</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a:solidFill>
                            <a:srgbClr val="000000"/>
                          </a:solidFill>
                          <a:latin typeface="宋体"/>
                        </a:rPr>
                        <a:t>《</a:t>
                      </a:r>
                      <a:r>
                        <a:rPr lang="zh-CN" altLang="en-US" sz="1050" b="0" i="0" u="none" strike="noStrike">
                          <a:solidFill>
                            <a:srgbClr val="000000"/>
                          </a:solidFill>
                          <a:latin typeface="宋体"/>
                        </a:rPr>
                        <a:t>额定电压</a:t>
                      </a:r>
                      <a:r>
                        <a:rPr lang="en-US" altLang="zh-CN" sz="1050" b="0" i="0" u="none" strike="noStrike">
                          <a:solidFill>
                            <a:srgbClr val="000000"/>
                          </a:solidFill>
                          <a:latin typeface="宋体"/>
                        </a:rPr>
                        <a:t>450V-750V</a:t>
                      </a:r>
                      <a:r>
                        <a:rPr lang="zh-CN" altLang="en-US" sz="1050" b="0" i="0" u="none" strike="noStrike">
                          <a:solidFill>
                            <a:srgbClr val="000000"/>
                          </a:solidFill>
                          <a:latin typeface="宋体"/>
                        </a:rPr>
                        <a:t>及以下聚氯乙烯</a:t>
                      </a:r>
                      <a:br>
                        <a:rPr lang="zh-CN" altLang="en-US" sz="1050" b="0" i="0" u="none" strike="noStrike">
                          <a:solidFill>
                            <a:srgbClr val="000000"/>
                          </a:solidFill>
                          <a:latin typeface="宋体"/>
                        </a:rPr>
                      </a:br>
                      <a:r>
                        <a:rPr lang="zh-CN" altLang="en-US" sz="1050" b="0" i="0" u="none" strike="noStrike">
                          <a:solidFill>
                            <a:srgbClr val="000000"/>
                          </a:solidFill>
                          <a:latin typeface="宋体"/>
                        </a:rPr>
                        <a:t>绝缘电缆</a:t>
                      </a:r>
                      <a:r>
                        <a:rPr lang="en-US" altLang="zh-CN" sz="1050" b="0" i="0" u="none" strike="noStrike">
                          <a:solidFill>
                            <a:srgbClr val="000000"/>
                          </a:solidFill>
                          <a:latin typeface="宋体"/>
                        </a:rPr>
                        <a:t>》GB 5023.1~7-2008</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a:solidFill>
                            <a:srgbClr val="000000"/>
                          </a:solidFill>
                          <a:latin typeface="宋体"/>
                        </a:rPr>
                        <a:t>（</a:t>
                      </a:r>
                      <a:r>
                        <a:rPr lang="en-US" altLang="zh-CN" sz="1050" b="0" i="0" u="none" strike="noStrike">
                          <a:solidFill>
                            <a:srgbClr val="000000"/>
                          </a:solidFill>
                          <a:latin typeface="宋体"/>
                        </a:rPr>
                        <a:t>1</a:t>
                      </a:r>
                      <a:r>
                        <a:rPr lang="zh-CN" altLang="en-US" sz="1050" b="0" i="0" u="none" strike="noStrike">
                          <a:solidFill>
                            <a:srgbClr val="000000"/>
                          </a:solidFill>
                          <a:latin typeface="宋体"/>
                        </a:rPr>
                        <a:t>）设计图纸</a:t>
                      </a:r>
                      <a:r>
                        <a:rPr lang="en-US" altLang="zh-CN" sz="1050" b="0" i="0" u="none" strike="noStrike">
                          <a:solidFill>
                            <a:srgbClr val="000000"/>
                          </a:solidFill>
                          <a:latin typeface="宋体"/>
                        </a:rPr>
                        <a:t>/</a:t>
                      </a:r>
                      <a:r>
                        <a:rPr lang="zh-CN" altLang="en-US" sz="1050" b="0" i="0" u="none" strike="noStrike">
                          <a:solidFill>
                            <a:srgbClr val="000000"/>
                          </a:solidFill>
                          <a:latin typeface="宋体"/>
                        </a:rPr>
                        <a:t>说明；</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2</a:t>
                      </a:r>
                      <a:r>
                        <a:rPr lang="zh-CN" altLang="en-US" sz="1050" b="0" i="0" u="none" strike="noStrike">
                          <a:solidFill>
                            <a:srgbClr val="000000"/>
                          </a:solidFill>
                          <a:latin typeface="宋体"/>
                        </a:rPr>
                        <a:t>）生产企业营业执照；</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3</a:t>
                      </a:r>
                      <a:r>
                        <a:rPr lang="zh-CN" altLang="en-US" sz="1050" b="0" i="0" u="none" strike="noStrike">
                          <a:solidFill>
                            <a:srgbClr val="000000"/>
                          </a:solidFill>
                          <a:latin typeface="宋体"/>
                        </a:rPr>
                        <a:t>）产品质量保证书；</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4</a:t>
                      </a:r>
                      <a:r>
                        <a:rPr lang="zh-CN" altLang="en-US" sz="1050" b="0" i="0" u="none" strike="noStrike">
                          <a:solidFill>
                            <a:srgbClr val="000000"/>
                          </a:solidFill>
                          <a:latin typeface="宋体"/>
                        </a:rPr>
                        <a:t>）使用说明书；</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5</a:t>
                      </a:r>
                      <a:r>
                        <a:rPr lang="zh-CN" altLang="en-US" sz="1050" b="0" i="0" u="none" strike="noStrike">
                          <a:solidFill>
                            <a:srgbClr val="000000"/>
                          </a:solidFill>
                          <a:latin typeface="宋体"/>
                        </a:rPr>
                        <a:t>）产品型式检验报告；</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6</a:t>
                      </a:r>
                      <a:r>
                        <a:rPr lang="zh-CN" altLang="en-US" sz="1050" b="0" i="0" u="none" strike="noStrike">
                          <a:solidFill>
                            <a:srgbClr val="000000"/>
                          </a:solidFill>
                          <a:latin typeface="宋体"/>
                        </a:rPr>
                        <a:t>）全国工业产品生产许可证；</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7</a:t>
                      </a:r>
                      <a:r>
                        <a:rPr lang="zh-CN" altLang="en-US" sz="1050" b="0" i="0" u="none" strike="noStrike">
                          <a:solidFill>
                            <a:srgbClr val="000000"/>
                          </a:solidFill>
                          <a:latin typeface="宋体"/>
                        </a:rPr>
                        <a:t>）中国国家强制性产品认证证书；</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8</a:t>
                      </a:r>
                      <a:r>
                        <a:rPr lang="zh-CN" altLang="en-US" sz="1050" b="0" i="0" u="none" strike="noStrike">
                          <a:solidFill>
                            <a:srgbClr val="000000"/>
                          </a:solidFill>
                          <a:latin typeface="宋体"/>
                        </a:rPr>
                        <a:t>）送</a:t>
                      </a:r>
                      <a:r>
                        <a:rPr lang="en-US" altLang="zh-CN" sz="1050" b="0" i="0" u="none" strike="noStrike">
                          <a:solidFill>
                            <a:srgbClr val="000000"/>
                          </a:solidFill>
                          <a:latin typeface="宋体"/>
                        </a:rPr>
                        <a:t>/</a:t>
                      </a:r>
                      <a:r>
                        <a:rPr lang="zh-CN" altLang="en-US" sz="1050" b="0" i="0" u="none" strike="noStrike">
                          <a:solidFill>
                            <a:srgbClr val="000000"/>
                          </a:solidFill>
                          <a:latin typeface="宋体"/>
                        </a:rPr>
                        <a:t>收货凭证。</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dirty="0">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宋体"/>
                        </a:rPr>
                        <a:t>√</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dirty="0">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785786" y="857234"/>
          <a:ext cx="7572428" cy="5357849"/>
        </p:xfrm>
        <a:graphic>
          <a:graphicData uri="http://schemas.openxmlformats.org/drawingml/2006/table">
            <a:tbl>
              <a:tblPr/>
              <a:tblGrid>
                <a:gridCol w="317071"/>
                <a:gridCol w="214490"/>
                <a:gridCol w="867285"/>
                <a:gridCol w="1286940"/>
                <a:gridCol w="1986364"/>
                <a:gridCol w="624819"/>
                <a:gridCol w="578190"/>
                <a:gridCol w="578190"/>
                <a:gridCol w="578190"/>
                <a:gridCol w="540889"/>
              </a:tblGrid>
              <a:tr h="591487">
                <a:tc>
                  <a:txBody>
                    <a:bodyPr/>
                    <a:lstStyle/>
                    <a:p>
                      <a:pPr algn="ctr" fontAlgn="ctr"/>
                      <a:r>
                        <a:rPr lang="en-US" altLang="zh-CN" sz="1050" b="0" i="0" u="none" strike="noStrike" dirty="0" smtClean="0">
                          <a:solidFill>
                            <a:srgbClr val="000000"/>
                          </a:solidFill>
                          <a:latin typeface="宋体"/>
                        </a:rPr>
                        <a:t>30</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7">
                  <a:txBody>
                    <a:bodyPr/>
                    <a:lstStyle/>
                    <a:p>
                      <a:pPr algn="ctr" fontAlgn="ctr"/>
                      <a:r>
                        <a:rPr lang="zh-CN" altLang="en-US" sz="1050" b="0" i="0" u="none" strike="noStrike" dirty="0">
                          <a:solidFill>
                            <a:srgbClr val="000000"/>
                          </a:solidFill>
                          <a:latin typeface="宋体"/>
                        </a:rPr>
                        <a:t>管材</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a:solidFill>
                            <a:srgbClr val="000000"/>
                          </a:solidFill>
                          <a:latin typeface="宋体"/>
                        </a:rPr>
                        <a:t>建筑用绝缘电工套管</a:t>
                      </a:r>
                      <a:br>
                        <a:rPr lang="zh-CN" altLang="en-US" sz="1050" b="0" i="0" u="none" strike="noStrike">
                          <a:solidFill>
                            <a:srgbClr val="000000"/>
                          </a:solidFill>
                          <a:latin typeface="宋体"/>
                        </a:rPr>
                      </a:br>
                      <a:r>
                        <a:rPr lang="zh-CN" altLang="en-US" sz="1050" b="0" i="0" u="none" strike="noStrike">
                          <a:solidFill>
                            <a:srgbClr val="000000"/>
                          </a:solidFill>
                          <a:latin typeface="宋体"/>
                        </a:rPr>
                        <a:t>管材和管件</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a:solidFill>
                            <a:srgbClr val="000000"/>
                          </a:solidFill>
                          <a:latin typeface="宋体"/>
                        </a:rPr>
                        <a:t>《</a:t>
                      </a:r>
                      <a:r>
                        <a:rPr lang="zh-CN" altLang="en-US" sz="1050" b="0" i="0" u="none" strike="noStrike">
                          <a:solidFill>
                            <a:srgbClr val="000000"/>
                          </a:solidFill>
                          <a:latin typeface="宋体"/>
                        </a:rPr>
                        <a:t>建筑用绝缘电工套管及配件</a:t>
                      </a:r>
                      <a:r>
                        <a:rPr lang="en-US" altLang="zh-CN" sz="1050" b="0" i="0" u="none" strike="noStrike">
                          <a:solidFill>
                            <a:srgbClr val="000000"/>
                          </a:solidFill>
                          <a:latin typeface="宋体"/>
                        </a:rPr>
                        <a:t>》JG 3050-1998</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l" fontAlgn="ctr"/>
                      <a:r>
                        <a:rPr lang="zh-CN" altLang="en-US" sz="1050" b="0" i="0" u="none" strike="noStrike">
                          <a:solidFill>
                            <a:srgbClr val="000000"/>
                          </a:solidFill>
                          <a:latin typeface="宋体"/>
                        </a:rPr>
                        <a:t>（</a:t>
                      </a:r>
                      <a:r>
                        <a:rPr lang="en-US" altLang="zh-CN" sz="1050" b="0" i="0" u="none" strike="noStrike">
                          <a:solidFill>
                            <a:srgbClr val="000000"/>
                          </a:solidFill>
                          <a:latin typeface="宋体"/>
                        </a:rPr>
                        <a:t>1</a:t>
                      </a:r>
                      <a:r>
                        <a:rPr lang="zh-CN" altLang="en-US" sz="1050" b="0" i="0" u="none" strike="noStrike">
                          <a:solidFill>
                            <a:srgbClr val="000000"/>
                          </a:solidFill>
                          <a:latin typeface="宋体"/>
                        </a:rPr>
                        <a:t>）设计图纸</a:t>
                      </a:r>
                      <a:r>
                        <a:rPr lang="en-US" altLang="zh-CN" sz="1050" b="0" i="0" u="none" strike="noStrike">
                          <a:solidFill>
                            <a:srgbClr val="000000"/>
                          </a:solidFill>
                          <a:latin typeface="宋体"/>
                        </a:rPr>
                        <a:t>/</a:t>
                      </a:r>
                      <a:r>
                        <a:rPr lang="zh-CN" altLang="en-US" sz="1050" b="0" i="0" u="none" strike="noStrike">
                          <a:solidFill>
                            <a:srgbClr val="000000"/>
                          </a:solidFill>
                          <a:latin typeface="宋体"/>
                        </a:rPr>
                        <a:t>说明；</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2</a:t>
                      </a:r>
                      <a:r>
                        <a:rPr lang="zh-CN" altLang="en-US" sz="1050" b="0" i="0" u="none" strike="noStrike">
                          <a:solidFill>
                            <a:srgbClr val="000000"/>
                          </a:solidFill>
                          <a:latin typeface="宋体"/>
                        </a:rPr>
                        <a:t>）生产企业营业执照；</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3</a:t>
                      </a:r>
                      <a:r>
                        <a:rPr lang="zh-CN" altLang="en-US" sz="1050" b="0" i="0" u="none" strike="noStrike">
                          <a:solidFill>
                            <a:srgbClr val="000000"/>
                          </a:solidFill>
                          <a:latin typeface="宋体"/>
                        </a:rPr>
                        <a:t>）产品质量保证书；</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4</a:t>
                      </a:r>
                      <a:r>
                        <a:rPr lang="zh-CN" altLang="en-US" sz="1050" b="0" i="0" u="none" strike="noStrike">
                          <a:solidFill>
                            <a:srgbClr val="000000"/>
                          </a:solidFill>
                          <a:latin typeface="宋体"/>
                        </a:rPr>
                        <a:t>）使用说明书；</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5</a:t>
                      </a:r>
                      <a:r>
                        <a:rPr lang="zh-CN" altLang="en-US" sz="1050" b="0" i="0" u="none" strike="noStrike">
                          <a:solidFill>
                            <a:srgbClr val="000000"/>
                          </a:solidFill>
                          <a:latin typeface="宋体"/>
                        </a:rPr>
                        <a:t>）产品型式检验报告（电工套管有效期半年；其他</a:t>
                      </a:r>
                      <a:r>
                        <a:rPr lang="en-US" altLang="zh-CN" sz="1050" b="0" i="0" u="none" strike="noStrike">
                          <a:solidFill>
                            <a:srgbClr val="000000"/>
                          </a:solidFill>
                          <a:latin typeface="宋体"/>
                        </a:rPr>
                        <a:t>2</a:t>
                      </a:r>
                      <a:r>
                        <a:rPr lang="zh-CN" altLang="en-US" sz="1050" b="0" i="0" u="none" strike="noStrike">
                          <a:solidFill>
                            <a:srgbClr val="000000"/>
                          </a:solidFill>
                          <a:latin typeface="宋体"/>
                        </a:rPr>
                        <a:t>年）；</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6</a:t>
                      </a:r>
                      <a:r>
                        <a:rPr lang="zh-CN" altLang="en-US" sz="1050" b="0" i="0" u="none" strike="noStrike">
                          <a:solidFill>
                            <a:srgbClr val="000000"/>
                          </a:solidFill>
                          <a:latin typeface="宋体"/>
                        </a:rPr>
                        <a:t>）上海市建设工程材料备案证明；</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7</a:t>
                      </a:r>
                      <a:r>
                        <a:rPr lang="zh-CN" altLang="en-US" sz="1050" b="0" i="0" u="none" strike="noStrike">
                          <a:solidFill>
                            <a:srgbClr val="000000"/>
                          </a:solidFill>
                          <a:latin typeface="宋体"/>
                        </a:rPr>
                        <a:t>）送</a:t>
                      </a:r>
                      <a:r>
                        <a:rPr lang="en-US" altLang="zh-CN" sz="1050" b="0" i="0" u="none" strike="noStrike">
                          <a:solidFill>
                            <a:srgbClr val="000000"/>
                          </a:solidFill>
                          <a:latin typeface="宋体"/>
                        </a:rPr>
                        <a:t>/</a:t>
                      </a:r>
                      <a:r>
                        <a:rPr lang="zh-CN" altLang="en-US" sz="1050" b="0" i="0" u="none" strike="noStrike">
                          <a:solidFill>
                            <a:srgbClr val="000000"/>
                          </a:solidFill>
                          <a:latin typeface="宋体"/>
                        </a:rPr>
                        <a:t>收货凭证。</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7">
                  <a:txBody>
                    <a:bodyPr/>
                    <a:lstStyle/>
                    <a:p>
                      <a:pPr algn="ctr" fontAlgn="t"/>
                      <a:r>
                        <a:rPr lang="zh-CN" altLang="en-US" sz="1050" b="0" i="0" u="none" strike="noStrike">
                          <a:solidFill>
                            <a:srgbClr val="000000"/>
                          </a:solidFill>
                          <a:latin typeface="宋体"/>
                        </a:rPr>
                        <a:t>（</a:t>
                      </a:r>
                      <a:r>
                        <a:rPr lang="en-US" altLang="zh-CN" sz="1050" b="0" i="0" u="none" strike="noStrike">
                          <a:solidFill>
                            <a:srgbClr val="000000"/>
                          </a:solidFill>
                          <a:latin typeface="宋体"/>
                        </a:rPr>
                        <a:t>3</a:t>
                      </a:r>
                      <a:r>
                        <a:rPr lang="zh-CN" altLang="en-US" sz="1050" b="0" i="0" u="none" strike="noStrike">
                          <a:solidFill>
                            <a:srgbClr val="000000"/>
                          </a:solidFill>
                          <a:latin typeface="宋体"/>
                        </a:rPr>
                        <a:t>）核查工程量与送</a:t>
                      </a:r>
                      <a:r>
                        <a:rPr lang="en-US" altLang="zh-CN" sz="1050" b="0" i="0" u="none" strike="noStrike">
                          <a:solidFill>
                            <a:srgbClr val="000000"/>
                          </a:solidFill>
                          <a:latin typeface="宋体"/>
                        </a:rPr>
                        <a:t>/</a:t>
                      </a:r>
                      <a:r>
                        <a:rPr lang="zh-CN" altLang="en-US" sz="1050" b="0" i="0" u="none" strike="noStrike">
                          <a:solidFill>
                            <a:srgbClr val="000000"/>
                          </a:solidFill>
                          <a:latin typeface="宋体"/>
                        </a:rPr>
                        <a:t>收货凭证的一致性。</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2</a:t>
                      </a:r>
                      <a:r>
                        <a:rPr lang="zh-CN" altLang="en-US" sz="1050" b="0" i="0" u="none" strike="noStrike">
                          <a:solidFill>
                            <a:srgbClr val="000000"/>
                          </a:solidFill>
                          <a:latin typeface="宋体"/>
                        </a:rPr>
                        <a:t>）核查资料的完整性、有效性；</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1</a:t>
                      </a:r>
                      <a:r>
                        <a:rPr lang="zh-CN" altLang="en-US" sz="1050" b="0" i="0" u="none" strike="noStrike">
                          <a:solidFill>
                            <a:srgbClr val="000000"/>
                          </a:solidFill>
                          <a:latin typeface="宋体"/>
                        </a:rPr>
                        <a:t>）核查现场材料与设计要求、执行标准</a:t>
                      </a:r>
                      <a:r>
                        <a:rPr lang="en-US" altLang="zh-CN" sz="1050" b="0" i="0" u="none" strike="noStrike">
                          <a:solidFill>
                            <a:srgbClr val="000000"/>
                          </a:solidFill>
                          <a:latin typeface="宋体"/>
                        </a:rPr>
                        <a:t>/</a:t>
                      </a:r>
                      <a:r>
                        <a:rPr lang="zh-CN" altLang="en-US" sz="1050" b="0" i="0" u="none" strike="noStrike">
                          <a:solidFill>
                            <a:srgbClr val="000000"/>
                          </a:solidFill>
                          <a:latin typeface="宋体"/>
                        </a:rPr>
                        <a:t>技术要求的一致性；</a:t>
                      </a:r>
                    </a:p>
                  </a:txBody>
                  <a:tcPr marL="5631" marR="5631" marT="5631" marB="0" vert="eaVert">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zh-CN" altLang="en-US" sz="1050" b="0" i="0" u="none" strike="noStrike">
                          <a:solidFill>
                            <a:srgbClr val="000000"/>
                          </a:solidFill>
                          <a:latin typeface="宋体"/>
                        </a:rPr>
                        <a:t>√</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66713">
                <a:tc>
                  <a:txBody>
                    <a:bodyPr/>
                    <a:lstStyle/>
                    <a:p>
                      <a:pPr algn="ctr" fontAlgn="ctr"/>
                      <a:r>
                        <a:rPr lang="en-US" altLang="zh-CN" sz="1050" b="0" i="0" u="none" strike="noStrike" dirty="0" smtClean="0">
                          <a:solidFill>
                            <a:srgbClr val="000000"/>
                          </a:solidFill>
                          <a:latin typeface="宋体"/>
                        </a:rPr>
                        <a:t>31</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dirty="0">
                          <a:solidFill>
                            <a:srgbClr val="000000"/>
                          </a:solidFill>
                          <a:latin typeface="宋体"/>
                        </a:rPr>
                        <a:t>建筑排水用硬聚氯乙烯</a:t>
                      </a:r>
                      <a:r>
                        <a:rPr lang="en-US" altLang="zh-CN" sz="1050" b="0" i="0" u="none" strike="noStrike" dirty="0">
                          <a:solidFill>
                            <a:srgbClr val="000000"/>
                          </a:solidFill>
                          <a:latin typeface="宋体"/>
                        </a:rPr>
                        <a:t>(</a:t>
                      </a:r>
                      <a:r>
                        <a:rPr lang="en-US" sz="1050" b="0" i="0" u="none" strike="noStrike" dirty="0">
                          <a:solidFill>
                            <a:srgbClr val="000000"/>
                          </a:solidFill>
                          <a:latin typeface="宋体"/>
                        </a:rPr>
                        <a:t>PVC-U)</a:t>
                      </a:r>
                      <a:r>
                        <a:rPr lang="zh-CN" altLang="en-US" sz="1050" b="0" i="0" u="none" strike="noStrike" dirty="0">
                          <a:solidFill>
                            <a:srgbClr val="000000"/>
                          </a:solidFill>
                          <a:latin typeface="宋体"/>
                        </a:rPr>
                        <a:t>管材</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a:solidFill>
                            <a:srgbClr val="000000"/>
                          </a:solidFill>
                          <a:latin typeface="宋体"/>
                        </a:rPr>
                        <a:t>《</a:t>
                      </a:r>
                      <a:r>
                        <a:rPr lang="zh-CN" altLang="en-US" sz="1050" b="0" i="0" u="none" strike="noStrike">
                          <a:solidFill>
                            <a:srgbClr val="000000"/>
                          </a:solidFill>
                          <a:latin typeface="宋体"/>
                        </a:rPr>
                        <a:t>建筑排水用硬聚氯乙烯</a:t>
                      </a:r>
                      <a:r>
                        <a:rPr lang="en-US" altLang="zh-CN" sz="1050" b="0" i="0" u="none" strike="noStrike">
                          <a:solidFill>
                            <a:srgbClr val="000000"/>
                          </a:solidFill>
                          <a:latin typeface="宋体"/>
                        </a:rPr>
                        <a:t>(</a:t>
                      </a:r>
                      <a:r>
                        <a:rPr lang="en-US" sz="1050" b="0" i="0" u="none" strike="noStrike">
                          <a:solidFill>
                            <a:srgbClr val="000000"/>
                          </a:solidFill>
                          <a:latin typeface="宋体"/>
                        </a:rPr>
                        <a:t>PVC-U)</a:t>
                      </a:r>
                      <a:r>
                        <a:rPr lang="zh-CN" altLang="en-US" sz="1050" b="0" i="0" u="none" strike="noStrike">
                          <a:solidFill>
                            <a:srgbClr val="000000"/>
                          </a:solidFill>
                          <a:latin typeface="宋体"/>
                        </a:rPr>
                        <a:t>管材</a:t>
                      </a:r>
                      <a:r>
                        <a:rPr lang="en-US" altLang="zh-CN" sz="1050" b="0" i="0" u="none" strike="noStrike">
                          <a:solidFill>
                            <a:srgbClr val="000000"/>
                          </a:solidFill>
                          <a:latin typeface="宋体"/>
                        </a:rPr>
                        <a:t>》</a:t>
                      </a:r>
                      <a:br>
                        <a:rPr lang="en-US" altLang="zh-CN" sz="1050" b="0" i="0" u="none" strike="noStrike">
                          <a:solidFill>
                            <a:srgbClr val="000000"/>
                          </a:solidFill>
                          <a:latin typeface="宋体"/>
                        </a:rPr>
                      </a:br>
                      <a:r>
                        <a:rPr lang="en-US" sz="1050" b="0" i="0" u="none" strike="noStrike">
                          <a:solidFill>
                            <a:srgbClr val="000000"/>
                          </a:solidFill>
                          <a:latin typeface="宋体"/>
                        </a:rPr>
                        <a:t>GB/T 5836.1-</a:t>
                      </a:r>
                      <a:r>
                        <a:rPr lang="en-US" sz="1050" b="0" i="0" u="none" strike="noStrike">
                          <a:solidFill>
                            <a:srgbClr val="DD0806"/>
                          </a:solidFill>
                          <a:latin typeface="宋体"/>
                        </a:rPr>
                        <a:t>2018</a:t>
                      </a:r>
                      <a:endParaRPr lang="en-US" sz="1050" b="0" i="0" u="none" strike="noStrike">
                        <a:solidFill>
                          <a:srgbClr val="000000"/>
                        </a:solidFill>
                        <a:latin typeface="宋体"/>
                      </a:endParaRP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rowSpan="6">
                  <a:txBody>
                    <a:bodyPr/>
                    <a:lstStyle/>
                    <a:p>
                      <a:pPr algn="l" fontAlgn="ctr"/>
                      <a:r>
                        <a:rPr lang="zh-CN" altLang="en-US" sz="1050" b="0" i="0" u="none" strike="noStrike">
                          <a:solidFill>
                            <a:srgbClr val="000000"/>
                          </a:solidFill>
                          <a:latin typeface="宋体"/>
                        </a:rPr>
                        <a:t>新做、翻做的雨、排水管必须见证取样复验</a:t>
                      </a:r>
                    </a:p>
                  </a:txBody>
                  <a:tcPr marL="5631" marR="5631" marT="5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2389">
                <a:tc>
                  <a:txBody>
                    <a:bodyPr/>
                    <a:lstStyle/>
                    <a:p>
                      <a:pPr algn="ctr" fontAlgn="ctr"/>
                      <a:r>
                        <a:rPr lang="en-US" altLang="zh-CN" sz="1050" b="0" i="0" u="none" strike="noStrike" dirty="0" smtClean="0">
                          <a:solidFill>
                            <a:srgbClr val="000000"/>
                          </a:solidFill>
                          <a:latin typeface="宋体"/>
                        </a:rPr>
                        <a:t>32</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建筑排水用硬聚氯乙烯</a:t>
                      </a:r>
                      <a:r>
                        <a:rPr lang="en-US" altLang="zh-CN" sz="1050" b="0" i="0" u="none" strike="noStrike">
                          <a:solidFill>
                            <a:srgbClr val="000000"/>
                          </a:solidFill>
                          <a:latin typeface="宋体"/>
                        </a:rPr>
                        <a:t>(</a:t>
                      </a:r>
                      <a:r>
                        <a:rPr lang="en-US" sz="1050" b="0" i="0" u="none" strike="noStrike">
                          <a:solidFill>
                            <a:srgbClr val="000000"/>
                          </a:solidFill>
                          <a:latin typeface="宋体"/>
                        </a:rPr>
                        <a:t>PVC-U)</a:t>
                      </a:r>
                      <a:r>
                        <a:rPr lang="zh-CN" altLang="en-US" sz="1050" b="0" i="0" u="none" strike="noStrike">
                          <a:solidFill>
                            <a:srgbClr val="000000"/>
                          </a:solidFill>
                          <a:latin typeface="宋体"/>
                        </a:rPr>
                        <a:t>管件</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建筑排水用硬聚氯乙烯</a:t>
                      </a:r>
                      <a:r>
                        <a:rPr lang="en-US" altLang="zh-CN" sz="1050" b="0" i="0" u="none" strike="noStrike" dirty="0">
                          <a:solidFill>
                            <a:srgbClr val="000000"/>
                          </a:solidFill>
                          <a:latin typeface="宋体"/>
                        </a:rPr>
                        <a:t>(</a:t>
                      </a:r>
                      <a:r>
                        <a:rPr lang="en-US" sz="1050" b="0" i="0" u="none" strike="noStrike" dirty="0">
                          <a:solidFill>
                            <a:srgbClr val="000000"/>
                          </a:solidFill>
                          <a:latin typeface="宋体"/>
                        </a:rPr>
                        <a:t>PVC-U)</a:t>
                      </a:r>
                      <a:r>
                        <a:rPr lang="zh-CN" altLang="en-US" sz="1050" b="0" i="0" u="none" strike="noStrike" dirty="0">
                          <a:solidFill>
                            <a:srgbClr val="000000"/>
                          </a:solidFill>
                          <a:latin typeface="宋体"/>
                        </a:rPr>
                        <a:t>管件</a:t>
                      </a:r>
                      <a:r>
                        <a:rPr lang="en-US" altLang="zh-CN" sz="1050" b="0" i="0" u="none" strike="noStrike" dirty="0">
                          <a:solidFill>
                            <a:srgbClr val="000000"/>
                          </a:solidFill>
                          <a:latin typeface="宋体"/>
                        </a:rPr>
                        <a:t>》</a:t>
                      </a:r>
                      <a:br>
                        <a:rPr lang="en-US" altLang="zh-CN" sz="1050" b="0" i="0" u="none" strike="noStrike" dirty="0">
                          <a:solidFill>
                            <a:srgbClr val="000000"/>
                          </a:solidFill>
                          <a:latin typeface="宋体"/>
                        </a:rPr>
                      </a:br>
                      <a:r>
                        <a:rPr lang="en-US" sz="1050" b="0" i="0" u="none" strike="noStrike" dirty="0">
                          <a:solidFill>
                            <a:srgbClr val="000000"/>
                          </a:solidFill>
                          <a:latin typeface="宋体"/>
                        </a:rPr>
                        <a:t>GB/T 5836.2-</a:t>
                      </a:r>
                      <a:r>
                        <a:rPr lang="en-US" sz="1050" b="0" i="0" u="none" strike="noStrike" dirty="0">
                          <a:solidFill>
                            <a:srgbClr val="DD0806"/>
                          </a:solidFill>
                          <a:latin typeface="宋体"/>
                        </a:rPr>
                        <a:t>2018</a:t>
                      </a:r>
                      <a:endParaRPr lang="en-US" sz="1050" b="0" i="0" u="none" strike="noStrike" dirty="0">
                        <a:solidFill>
                          <a:srgbClr val="000000"/>
                        </a:solidFill>
                        <a:latin typeface="宋体"/>
                      </a:endParaRP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871156">
                <a:tc>
                  <a:txBody>
                    <a:bodyPr/>
                    <a:lstStyle/>
                    <a:p>
                      <a:pPr algn="ctr" fontAlgn="ctr"/>
                      <a:r>
                        <a:rPr lang="en-US" altLang="zh-CN" sz="1050" b="0" i="0" u="none" strike="noStrike" dirty="0" smtClean="0">
                          <a:solidFill>
                            <a:srgbClr val="000000"/>
                          </a:solidFill>
                          <a:latin typeface="宋体"/>
                        </a:rPr>
                        <a:t>33</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埋地排水用硬聚氯乙烯（</a:t>
                      </a:r>
                      <a:r>
                        <a:rPr lang="en-US" altLang="zh-CN" sz="1050" b="0" i="0" u="none" strike="noStrike">
                          <a:solidFill>
                            <a:srgbClr val="000000"/>
                          </a:solidFill>
                          <a:latin typeface="宋体"/>
                        </a:rPr>
                        <a:t>PVC-U</a:t>
                      </a:r>
                      <a:r>
                        <a:rPr lang="zh-CN" altLang="en-US" sz="1050" b="0" i="0" u="none" strike="noStrike">
                          <a:solidFill>
                            <a:srgbClr val="000000"/>
                          </a:solidFill>
                          <a:latin typeface="宋体"/>
                        </a:rPr>
                        <a:t>）双壁波纹管</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埋地排水用硬聚氯乙烯</a:t>
                      </a:r>
                      <a:r>
                        <a:rPr lang="en-US" altLang="zh-CN" sz="1050" b="0" i="0" u="none" strike="noStrike" dirty="0">
                          <a:solidFill>
                            <a:srgbClr val="000000"/>
                          </a:solidFill>
                          <a:latin typeface="宋体"/>
                        </a:rPr>
                        <a:t>(PVC-U)</a:t>
                      </a:r>
                      <a:r>
                        <a:rPr lang="zh-CN" altLang="en-US" sz="1050" b="0" i="0" u="none" strike="noStrike" dirty="0">
                          <a:solidFill>
                            <a:srgbClr val="000000"/>
                          </a:solidFill>
                          <a:latin typeface="宋体"/>
                        </a:rPr>
                        <a:t>结构壁</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管道系统 第</a:t>
                      </a:r>
                      <a:r>
                        <a:rPr lang="en-US" altLang="zh-CN" sz="1050" b="0" i="0" u="none" strike="noStrike" dirty="0">
                          <a:solidFill>
                            <a:srgbClr val="000000"/>
                          </a:solidFill>
                          <a:latin typeface="宋体"/>
                        </a:rPr>
                        <a:t>1</a:t>
                      </a:r>
                      <a:r>
                        <a:rPr lang="zh-CN" altLang="en-US" sz="1050" b="0" i="0" u="none" strike="noStrike" dirty="0">
                          <a:solidFill>
                            <a:srgbClr val="000000"/>
                          </a:solidFill>
                          <a:latin typeface="宋体"/>
                        </a:rPr>
                        <a:t>部分：双壁波纹管材</a:t>
                      </a:r>
                      <a:r>
                        <a:rPr lang="en-US" altLang="zh-CN" sz="1050" b="0" i="0" u="none" strike="noStrike" dirty="0">
                          <a:solidFill>
                            <a:srgbClr val="000000"/>
                          </a:solidFill>
                          <a:latin typeface="宋体"/>
                        </a:rPr>
                        <a:t>》</a:t>
                      </a:r>
                      <a:br>
                        <a:rPr lang="en-US" altLang="zh-CN" sz="1050" b="0" i="0" u="none" strike="noStrike" dirty="0">
                          <a:solidFill>
                            <a:srgbClr val="000000"/>
                          </a:solidFill>
                          <a:latin typeface="宋体"/>
                        </a:rPr>
                      </a:br>
                      <a:r>
                        <a:rPr lang="en-US" altLang="zh-CN" sz="1050" b="0" i="0" u="none" strike="noStrike" dirty="0">
                          <a:solidFill>
                            <a:srgbClr val="000000"/>
                          </a:solidFill>
                          <a:latin typeface="宋体"/>
                        </a:rPr>
                        <a:t>GB/T18477.1-2007</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718885">
                <a:tc>
                  <a:txBody>
                    <a:bodyPr/>
                    <a:lstStyle/>
                    <a:p>
                      <a:pPr algn="ctr" fontAlgn="ctr"/>
                      <a:r>
                        <a:rPr lang="en-US" altLang="zh-CN" sz="1050" b="0" i="0" u="none" strike="noStrike" dirty="0" smtClean="0">
                          <a:solidFill>
                            <a:srgbClr val="000000"/>
                          </a:solidFill>
                          <a:latin typeface="宋体"/>
                        </a:rPr>
                        <a:t>34</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建筑用硬聚氯乙烯</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sz="1050" b="0" i="0" u="none" strike="noStrike">
                          <a:solidFill>
                            <a:srgbClr val="000000"/>
                          </a:solidFill>
                          <a:latin typeface="宋体"/>
                        </a:rPr>
                        <a:t>PVC-U）</a:t>
                      </a:r>
                      <a:r>
                        <a:rPr lang="zh-CN" altLang="en-US" sz="1050" b="0" i="0" u="none" strike="noStrike">
                          <a:solidFill>
                            <a:srgbClr val="000000"/>
                          </a:solidFill>
                          <a:latin typeface="宋体"/>
                        </a:rPr>
                        <a:t>雨落水管材</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zh-CN" sz="1050" b="0" i="0" u="none" strike="noStrike">
                          <a:solidFill>
                            <a:srgbClr val="000000"/>
                          </a:solidFill>
                          <a:latin typeface="宋体"/>
                        </a:rPr>
                        <a:t>《</a:t>
                      </a:r>
                      <a:r>
                        <a:rPr lang="zh-CN" altLang="en-US" sz="1050" b="0" i="0" u="none" strike="noStrike">
                          <a:solidFill>
                            <a:srgbClr val="000000"/>
                          </a:solidFill>
                          <a:latin typeface="宋体"/>
                        </a:rPr>
                        <a:t>建筑用硬聚氯乙烯</a:t>
                      </a:r>
                      <a:r>
                        <a:rPr lang="en-US" altLang="zh-CN" sz="1050" b="0" i="0" u="none" strike="noStrike">
                          <a:solidFill>
                            <a:srgbClr val="000000"/>
                          </a:solidFill>
                          <a:latin typeface="宋体"/>
                        </a:rPr>
                        <a:t>(</a:t>
                      </a:r>
                      <a:r>
                        <a:rPr lang="en-US" sz="1050" b="0" i="0" u="none" strike="noStrike">
                          <a:solidFill>
                            <a:srgbClr val="000000"/>
                          </a:solidFill>
                          <a:latin typeface="宋体"/>
                        </a:rPr>
                        <a:t>PVC-U)</a:t>
                      </a:r>
                      <a:r>
                        <a:rPr lang="zh-CN" altLang="en-US" sz="1050" b="0" i="0" u="none" strike="noStrike">
                          <a:solidFill>
                            <a:srgbClr val="000000"/>
                          </a:solidFill>
                          <a:latin typeface="宋体"/>
                        </a:rPr>
                        <a:t>雨落水</a:t>
                      </a:r>
                      <a:br>
                        <a:rPr lang="zh-CN" altLang="en-US" sz="1050" b="0" i="0" u="none" strike="noStrike">
                          <a:solidFill>
                            <a:srgbClr val="000000"/>
                          </a:solidFill>
                          <a:latin typeface="宋体"/>
                        </a:rPr>
                      </a:br>
                      <a:r>
                        <a:rPr lang="zh-CN" altLang="en-US" sz="1050" b="0" i="0" u="none" strike="noStrike">
                          <a:solidFill>
                            <a:srgbClr val="000000"/>
                          </a:solidFill>
                          <a:latin typeface="宋体"/>
                        </a:rPr>
                        <a:t>管材及管件</a:t>
                      </a:r>
                      <a:r>
                        <a:rPr lang="en-US" altLang="zh-CN" sz="1050" b="0" i="0" u="none" strike="noStrike">
                          <a:solidFill>
                            <a:srgbClr val="000000"/>
                          </a:solidFill>
                          <a:latin typeface="宋体"/>
                        </a:rPr>
                        <a:t>》</a:t>
                      </a:r>
                      <a:r>
                        <a:rPr lang="en-US" sz="1050" b="0" i="0" u="none" strike="noStrike">
                          <a:solidFill>
                            <a:srgbClr val="000000"/>
                          </a:solidFill>
                          <a:latin typeface="宋体"/>
                        </a:rPr>
                        <a:t>QB/T 2480-2000</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l" fontAlgn="ct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1</a:t>
                      </a:r>
                      <a:r>
                        <a:rPr lang="zh-CN" altLang="en-US" sz="1050" b="0" i="0" u="none" strike="noStrike" dirty="0">
                          <a:solidFill>
                            <a:srgbClr val="000000"/>
                          </a:solidFill>
                          <a:latin typeface="宋体"/>
                        </a:rPr>
                        <a:t>）设计图纸</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说明；</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2</a:t>
                      </a:r>
                      <a:r>
                        <a:rPr lang="zh-CN" altLang="en-US" sz="1050" b="0" i="0" u="none" strike="noStrike" dirty="0">
                          <a:solidFill>
                            <a:srgbClr val="000000"/>
                          </a:solidFill>
                          <a:latin typeface="宋体"/>
                        </a:rPr>
                        <a:t>）生产企业营业执照；</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3</a:t>
                      </a:r>
                      <a:r>
                        <a:rPr lang="zh-CN" altLang="en-US" sz="1050" b="0" i="0" u="none" strike="noStrike" dirty="0">
                          <a:solidFill>
                            <a:srgbClr val="000000"/>
                          </a:solidFill>
                          <a:latin typeface="宋体"/>
                        </a:rPr>
                        <a:t>）产品质量保证书；</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4</a:t>
                      </a:r>
                      <a:r>
                        <a:rPr lang="zh-CN" altLang="en-US" sz="1050" b="0" i="0" u="none" strike="noStrike" dirty="0">
                          <a:solidFill>
                            <a:srgbClr val="000000"/>
                          </a:solidFill>
                          <a:latin typeface="宋体"/>
                        </a:rPr>
                        <a:t>）使用说明书；</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5</a:t>
                      </a:r>
                      <a:r>
                        <a:rPr lang="zh-CN" altLang="en-US" sz="1050" b="0" i="0" u="none" strike="noStrike" dirty="0">
                          <a:solidFill>
                            <a:srgbClr val="000000"/>
                          </a:solidFill>
                          <a:latin typeface="宋体"/>
                        </a:rPr>
                        <a:t>）产品型式检验报告</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有效期半年</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6</a:t>
                      </a:r>
                      <a:r>
                        <a:rPr lang="zh-CN" altLang="en-US" sz="1050" b="0" i="0" u="none" strike="noStrike" dirty="0">
                          <a:solidFill>
                            <a:srgbClr val="000000"/>
                          </a:solidFill>
                          <a:latin typeface="宋体"/>
                        </a:rPr>
                        <a:t>）上海市建设工程材料备案证明；</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7</a:t>
                      </a:r>
                      <a:r>
                        <a:rPr lang="zh-CN" altLang="en-US" sz="1050" b="0" i="0" u="none" strike="noStrike" dirty="0">
                          <a:solidFill>
                            <a:srgbClr val="000000"/>
                          </a:solidFill>
                          <a:latin typeface="宋体"/>
                        </a:rPr>
                        <a:t>）见证取样复验报告；</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8</a:t>
                      </a:r>
                      <a:r>
                        <a:rPr lang="zh-CN" altLang="en-US" sz="1050" b="0" i="0" u="none" strike="noStrike" dirty="0">
                          <a:solidFill>
                            <a:srgbClr val="000000"/>
                          </a:solidFill>
                          <a:latin typeface="宋体"/>
                        </a:rPr>
                        <a:t>）送</a:t>
                      </a: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收货凭证。</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rowSpan="3">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fontAlgn="ctr"/>
                      <a:r>
                        <a:rPr lang="zh-CN" altLang="en-US" sz="1050" b="0" i="0" u="none" strike="noStrike" dirty="0">
                          <a:solidFill>
                            <a:srgbClr val="000000"/>
                          </a:solidFill>
                          <a:latin typeface="宋体"/>
                        </a:rPr>
                        <a:t>√</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r>
              <a:tr h="698745">
                <a:tc>
                  <a:txBody>
                    <a:bodyPr/>
                    <a:lstStyle/>
                    <a:p>
                      <a:pPr algn="ctr" fontAlgn="ctr"/>
                      <a:r>
                        <a:rPr lang="en-US" altLang="zh-CN" sz="1050" b="0" i="0" u="none" strike="noStrike" dirty="0" smtClean="0">
                          <a:solidFill>
                            <a:srgbClr val="000000"/>
                          </a:solidFill>
                          <a:latin typeface="宋体"/>
                        </a:rPr>
                        <a:t>35</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dirty="0">
                          <a:solidFill>
                            <a:srgbClr val="000000"/>
                          </a:solidFill>
                          <a:latin typeface="宋体"/>
                        </a:rPr>
                        <a:t>建筑用硬聚氯乙烯</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sz="1050" b="0" i="0" u="none" strike="noStrike" dirty="0">
                          <a:solidFill>
                            <a:srgbClr val="000000"/>
                          </a:solidFill>
                          <a:latin typeface="宋体"/>
                        </a:rPr>
                        <a:t>PVC-U）</a:t>
                      </a:r>
                      <a:r>
                        <a:rPr lang="zh-CN" altLang="en-US" sz="1050" b="0" i="0" u="none" strike="noStrike" dirty="0">
                          <a:solidFill>
                            <a:srgbClr val="000000"/>
                          </a:solidFill>
                          <a:latin typeface="宋体"/>
                        </a:rPr>
                        <a:t>雨落水管件</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1228474">
                <a:tc>
                  <a:txBody>
                    <a:bodyPr/>
                    <a:lstStyle/>
                    <a:p>
                      <a:pPr algn="ctr" fontAlgn="ctr"/>
                      <a:r>
                        <a:rPr lang="en-US" altLang="zh-CN" sz="1050" b="0" i="0" u="none" strike="noStrike" dirty="0" smtClean="0">
                          <a:solidFill>
                            <a:srgbClr val="000000"/>
                          </a:solidFill>
                          <a:latin typeface="宋体"/>
                        </a:rPr>
                        <a:t>36</a:t>
                      </a:r>
                      <a:endParaRPr lang="en-US" altLang="zh-CN" sz="1050" b="0" i="0" u="none" strike="noStrike" dirty="0">
                        <a:solidFill>
                          <a:srgbClr val="000000"/>
                        </a:solidFill>
                        <a:latin typeface="宋体"/>
                      </a:endParaRP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空调滴水管用排水管材</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建筑排水用硬聚氯乙烯</a:t>
                      </a:r>
                      <a:r>
                        <a:rPr lang="en-US" altLang="zh-CN" sz="1050" b="0" i="0" u="none" strike="noStrike" dirty="0">
                          <a:solidFill>
                            <a:srgbClr val="000000"/>
                          </a:solidFill>
                          <a:latin typeface="宋体"/>
                        </a:rPr>
                        <a:t>(</a:t>
                      </a:r>
                      <a:r>
                        <a:rPr lang="en-US" sz="1050" b="0" i="0" u="none" strike="noStrike" dirty="0">
                          <a:solidFill>
                            <a:srgbClr val="000000"/>
                          </a:solidFill>
                          <a:latin typeface="宋体"/>
                        </a:rPr>
                        <a:t>PVC-U)</a:t>
                      </a:r>
                      <a:r>
                        <a:rPr lang="zh-CN" altLang="en-US" sz="1050" b="0" i="0" u="none" strike="noStrike" dirty="0">
                          <a:solidFill>
                            <a:srgbClr val="000000"/>
                          </a:solidFill>
                          <a:latin typeface="宋体"/>
                        </a:rPr>
                        <a:t>管材</a:t>
                      </a:r>
                      <a:r>
                        <a:rPr lang="en-US" altLang="zh-CN" sz="1050" b="0" i="0" u="none" strike="noStrike" dirty="0">
                          <a:solidFill>
                            <a:srgbClr val="000000"/>
                          </a:solidFill>
                          <a:latin typeface="宋体"/>
                        </a:rPr>
                        <a:t>》</a:t>
                      </a:r>
                      <a:br>
                        <a:rPr lang="en-US" altLang="zh-CN" sz="1050" b="0" i="0" u="none" strike="noStrike" dirty="0">
                          <a:solidFill>
                            <a:srgbClr val="000000"/>
                          </a:solidFill>
                          <a:latin typeface="宋体"/>
                        </a:rPr>
                      </a:br>
                      <a:r>
                        <a:rPr lang="en-US" sz="1050" b="0" i="0" u="none" strike="noStrike" dirty="0">
                          <a:solidFill>
                            <a:srgbClr val="000000"/>
                          </a:solidFill>
                          <a:latin typeface="宋体"/>
                        </a:rPr>
                        <a:t>GB/T 5836.1-</a:t>
                      </a:r>
                      <a:r>
                        <a:rPr lang="en-US" sz="1050" b="0" i="0" u="none" strike="noStrike" dirty="0">
                          <a:solidFill>
                            <a:srgbClr val="DD0806"/>
                          </a:solidFill>
                          <a:latin typeface="宋体"/>
                        </a:rPr>
                        <a:t>2018</a:t>
                      </a:r>
                      <a:r>
                        <a:rPr lang="en-US" sz="1050" b="0" i="0" u="none" strike="noStrike" dirty="0">
                          <a:solidFill>
                            <a:srgbClr val="000000"/>
                          </a:solidFill>
                          <a:latin typeface="宋体"/>
                        </a:rPr>
                        <a:t/>
                      </a:r>
                      <a:br>
                        <a:rPr lang="en-US" sz="1050" b="0" i="0" u="none" strike="noStrike" dirty="0">
                          <a:solidFill>
                            <a:srgbClr val="000000"/>
                          </a:solidFill>
                          <a:latin typeface="宋体"/>
                        </a:rPr>
                      </a:br>
                      <a:r>
                        <a:rPr lang="en-US" sz="1050" b="0" i="0" u="none" strike="noStrike" dirty="0">
                          <a:solidFill>
                            <a:srgbClr val="000000"/>
                          </a:solidFill>
                          <a:latin typeface="宋体"/>
                        </a:rPr>
                        <a:t>《</a:t>
                      </a:r>
                      <a:r>
                        <a:rPr lang="zh-CN" altLang="en-US" sz="1050" b="0" i="0" u="none" strike="noStrike" dirty="0">
                          <a:solidFill>
                            <a:srgbClr val="000000"/>
                          </a:solidFill>
                          <a:latin typeface="宋体"/>
                        </a:rPr>
                        <a:t>建筑用硬聚氯乙烯</a:t>
                      </a:r>
                      <a:r>
                        <a:rPr lang="en-US" altLang="zh-CN" sz="1050" b="0" i="0" u="none" strike="noStrike" dirty="0">
                          <a:solidFill>
                            <a:srgbClr val="000000"/>
                          </a:solidFill>
                          <a:latin typeface="宋体"/>
                        </a:rPr>
                        <a:t>(</a:t>
                      </a:r>
                      <a:r>
                        <a:rPr lang="en-US" sz="1050" b="0" i="0" u="none" strike="noStrike" dirty="0">
                          <a:solidFill>
                            <a:srgbClr val="000000"/>
                          </a:solidFill>
                          <a:latin typeface="宋体"/>
                        </a:rPr>
                        <a:t>PVC-U)</a:t>
                      </a:r>
                      <a:r>
                        <a:rPr lang="zh-CN" altLang="en-US" sz="1050" b="0" i="0" u="none" strike="noStrike" dirty="0">
                          <a:solidFill>
                            <a:srgbClr val="000000"/>
                          </a:solidFill>
                          <a:latin typeface="宋体"/>
                        </a:rPr>
                        <a:t>雨落水</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管材及管件</a:t>
                      </a:r>
                      <a:r>
                        <a:rPr lang="en-US" altLang="zh-CN" sz="1050" b="0" i="0" u="none" strike="noStrike" dirty="0">
                          <a:solidFill>
                            <a:srgbClr val="000000"/>
                          </a:solidFill>
                          <a:latin typeface="宋体"/>
                        </a:rPr>
                        <a:t>》</a:t>
                      </a:r>
                      <a:r>
                        <a:rPr lang="en-US" sz="1050" b="0" i="0" u="none" strike="noStrike" dirty="0">
                          <a:solidFill>
                            <a:srgbClr val="000000"/>
                          </a:solidFill>
                          <a:latin typeface="宋体"/>
                        </a:rPr>
                        <a:t>QB/T 2480-2000</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928662" y="1000108"/>
          <a:ext cx="7429552" cy="5143535"/>
        </p:xfrm>
        <a:graphic>
          <a:graphicData uri="http://schemas.openxmlformats.org/drawingml/2006/table">
            <a:tbl>
              <a:tblPr/>
              <a:tblGrid>
                <a:gridCol w="311089"/>
                <a:gridCol w="210443"/>
                <a:gridCol w="850921"/>
                <a:gridCol w="1262658"/>
                <a:gridCol w="1948885"/>
                <a:gridCol w="613030"/>
                <a:gridCol w="567281"/>
                <a:gridCol w="567281"/>
                <a:gridCol w="567281"/>
                <a:gridCol w="530683"/>
              </a:tblGrid>
              <a:tr h="958356">
                <a:tc>
                  <a:txBody>
                    <a:bodyPr/>
                    <a:lstStyle/>
                    <a:p>
                      <a:pPr algn="ctr" fontAlgn="ctr"/>
                      <a:r>
                        <a:rPr lang="en-US" altLang="zh-CN" sz="1050" b="0" i="0" u="none" strike="noStrike" dirty="0">
                          <a:solidFill>
                            <a:srgbClr val="000000"/>
                          </a:solidFill>
                          <a:latin typeface="宋体"/>
                        </a:rPr>
                        <a:t>39</a:t>
                      </a: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zh-CN" altLang="en-US" sz="1050" b="0" i="0" u="none" strike="noStrike" dirty="0">
                          <a:solidFill>
                            <a:srgbClr val="000000"/>
                          </a:solidFill>
                          <a:latin typeface="宋体"/>
                        </a:rPr>
                        <a:t>管材</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zh-CN" altLang="en-US" sz="1050" b="0" i="0" u="none" strike="noStrike" dirty="0">
                          <a:solidFill>
                            <a:srgbClr val="000000"/>
                          </a:solidFill>
                          <a:latin typeface="宋体"/>
                        </a:rPr>
                        <a:t>给水用硬聚氯乙烯</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PVC-U</a:t>
                      </a:r>
                      <a:r>
                        <a:rPr lang="zh-CN" altLang="en-US" sz="1050" b="0" i="0" u="none" strike="noStrike" dirty="0">
                          <a:solidFill>
                            <a:srgbClr val="000000"/>
                          </a:solidFill>
                          <a:latin typeface="宋体"/>
                        </a:rPr>
                        <a:t>）管材</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a:solidFill>
                            <a:srgbClr val="000000"/>
                          </a:solidFill>
                          <a:latin typeface="宋体"/>
                        </a:rPr>
                        <a:t>《</a:t>
                      </a:r>
                      <a:r>
                        <a:rPr lang="zh-CN" altLang="en-US" sz="1050" b="0" i="0" u="none" strike="noStrike">
                          <a:solidFill>
                            <a:srgbClr val="000000"/>
                          </a:solidFill>
                          <a:latin typeface="宋体"/>
                        </a:rPr>
                        <a:t>给水用硬聚氯乙烯</a:t>
                      </a:r>
                      <a:r>
                        <a:rPr lang="en-US" altLang="zh-CN" sz="1050" b="0" i="0" u="none" strike="noStrike">
                          <a:solidFill>
                            <a:srgbClr val="000000"/>
                          </a:solidFill>
                          <a:latin typeface="宋体"/>
                        </a:rPr>
                        <a:t>(</a:t>
                      </a:r>
                      <a:r>
                        <a:rPr lang="en-US" sz="1050" b="0" i="0" u="none" strike="noStrike">
                          <a:solidFill>
                            <a:srgbClr val="000000"/>
                          </a:solidFill>
                          <a:latin typeface="宋体"/>
                        </a:rPr>
                        <a:t>PVC-U)</a:t>
                      </a:r>
                      <a:r>
                        <a:rPr lang="zh-CN" altLang="en-US" sz="1050" b="0" i="0" u="none" strike="noStrike">
                          <a:solidFill>
                            <a:srgbClr val="000000"/>
                          </a:solidFill>
                          <a:latin typeface="宋体"/>
                        </a:rPr>
                        <a:t>管材</a:t>
                      </a:r>
                      <a:r>
                        <a:rPr lang="en-US" altLang="zh-CN" sz="1050" b="0" i="0" u="none" strike="noStrike">
                          <a:solidFill>
                            <a:srgbClr val="000000"/>
                          </a:solidFill>
                          <a:latin typeface="宋体"/>
                        </a:rPr>
                        <a:t>》</a:t>
                      </a:r>
                      <a:br>
                        <a:rPr lang="en-US" altLang="zh-CN" sz="1050" b="0" i="0" u="none" strike="noStrike">
                          <a:solidFill>
                            <a:srgbClr val="000000"/>
                          </a:solidFill>
                          <a:latin typeface="宋体"/>
                        </a:rPr>
                      </a:br>
                      <a:r>
                        <a:rPr lang="en-US" sz="1050" b="0" i="0" u="none" strike="noStrike">
                          <a:solidFill>
                            <a:srgbClr val="000000"/>
                          </a:solidFill>
                          <a:latin typeface="宋体"/>
                        </a:rPr>
                        <a:t>GB/T 10002.1-2006</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l" fontAlgn="ctr"/>
                      <a:r>
                        <a:rPr lang="zh-CN" altLang="en-US" sz="1050" b="0" i="0" u="none" strike="noStrike">
                          <a:solidFill>
                            <a:srgbClr val="000000"/>
                          </a:solidFill>
                          <a:latin typeface="宋体"/>
                        </a:rPr>
                        <a:t>（</a:t>
                      </a:r>
                      <a:r>
                        <a:rPr lang="en-US" altLang="zh-CN" sz="1050" b="0" i="0" u="none" strike="noStrike">
                          <a:solidFill>
                            <a:srgbClr val="000000"/>
                          </a:solidFill>
                          <a:latin typeface="宋体"/>
                        </a:rPr>
                        <a:t>1</a:t>
                      </a:r>
                      <a:r>
                        <a:rPr lang="zh-CN" altLang="en-US" sz="1050" b="0" i="0" u="none" strike="noStrike">
                          <a:solidFill>
                            <a:srgbClr val="000000"/>
                          </a:solidFill>
                          <a:latin typeface="宋体"/>
                        </a:rPr>
                        <a:t>）设计图纸</a:t>
                      </a:r>
                      <a:r>
                        <a:rPr lang="en-US" altLang="zh-CN" sz="1050" b="0" i="0" u="none" strike="noStrike">
                          <a:solidFill>
                            <a:srgbClr val="000000"/>
                          </a:solidFill>
                          <a:latin typeface="宋体"/>
                        </a:rPr>
                        <a:t>/</a:t>
                      </a:r>
                      <a:r>
                        <a:rPr lang="zh-CN" altLang="en-US" sz="1050" b="0" i="0" u="none" strike="noStrike">
                          <a:solidFill>
                            <a:srgbClr val="000000"/>
                          </a:solidFill>
                          <a:latin typeface="宋体"/>
                        </a:rPr>
                        <a:t>说明；</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2</a:t>
                      </a:r>
                      <a:r>
                        <a:rPr lang="zh-CN" altLang="en-US" sz="1050" b="0" i="0" u="none" strike="noStrike">
                          <a:solidFill>
                            <a:srgbClr val="000000"/>
                          </a:solidFill>
                          <a:latin typeface="宋体"/>
                        </a:rPr>
                        <a:t>）生产企业营业执照；</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3</a:t>
                      </a:r>
                      <a:r>
                        <a:rPr lang="zh-CN" altLang="en-US" sz="1050" b="0" i="0" u="none" strike="noStrike">
                          <a:solidFill>
                            <a:srgbClr val="000000"/>
                          </a:solidFill>
                          <a:latin typeface="宋体"/>
                        </a:rPr>
                        <a:t>）产品质量保证书；</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4</a:t>
                      </a:r>
                      <a:r>
                        <a:rPr lang="zh-CN" altLang="en-US" sz="1050" b="0" i="0" u="none" strike="noStrike">
                          <a:solidFill>
                            <a:srgbClr val="000000"/>
                          </a:solidFill>
                          <a:latin typeface="宋体"/>
                        </a:rPr>
                        <a:t>）使用说明书；</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5</a:t>
                      </a:r>
                      <a:r>
                        <a:rPr lang="zh-CN" altLang="en-US" sz="1050" b="0" i="0" u="none" strike="noStrike">
                          <a:solidFill>
                            <a:srgbClr val="000000"/>
                          </a:solidFill>
                          <a:latin typeface="宋体"/>
                        </a:rPr>
                        <a:t>）产品型式检验报告</a:t>
                      </a:r>
                      <a:r>
                        <a:rPr lang="en-US" altLang="zh-CN" sz="1050" b="0" i="0" u="none" strike="noStrike">
                          <a:solidFill>
                            <a:srgbClr val="000000"/>
                          </a:solidFill>
                          <a:latin typeface="宋体"/>
                        </a:rPr>
                        <a:t>(</a:t>
                      </a:r>
                      <a:r>
                        <a:rPr lang="zh-CN" altLang="en-US" sz="1050" b="0" i="0" u="none" strike="noStrike">
                          <a:solidFill>
                            <a:srgbClr val="000000"/>
                          </a:solidFill>
                          <a:latin typeface="宋体"/>
                        </a:rPr>
                        <a:t>给水衬塑复合钢管有效期</a:t>
                      </a:r>
                      <a:r>
                        <a:rPr lang="en-US" altLang="zh-CN" sz="1050" b="0" i="0" u="none" strike="noStrike">
                          <a:solidFill>
                            <a:srgbClr val="000000"/>
                          </a:solidFill>
                          <a:latin typeface="宋体"/>
                        </a:rPr>
                        <a:t>1</a:t>
                      </a:r>
                      <a:r>
                        <a:rPr lang="zh-CN" altLang="en-US" sz="1050" b="0" i="0" u="none" strike="noStrike">
                          <a:solidFill>
                            <a:srgbClr val="000000"/>
                          </a:solidFill>
                          <a:latin typeface="宋体"/>
                        </a:rPr>
                        <a:t>年；其他</a:t>
                      </a:r>
                      <a:r>
                        <a:rPr lang="en-US" altLang="zh-CN" sz="1050" b="0" i="0" u="none" strike="noStrike">
                          <a:solidFill>
                            <a:srgbClr val="000000"/>
                          </a:solidFill>
                          <a:latin typeface="宋体"/>
                        </a:rPr>
                        <a:t>2</a:t>
                      </a:r>
                      <a:r>
                        <a:rPr lang="zh-CN" altLang="en-US" sz="1050" b="0" i="0" u="none" strike="noStrike">
                          <a:solidFill>
                            <a:srgbClr val="000000"/>
                          </a:solidFill>
                          <a:latin typeface="宋体"/>
                        </a:rPr>
                        <a:t>年</a:t>
                      </a:r>
                      <a:r>
                        <a:rPr lang="en-US" altLang="zh-CN" sz="1050" b="0" i="0" u="none" strike="noStrike">
                          <a:solidFill>
                            <a:srgbClr val="000000"/>
                          </a:solidFill>
                          <a:latin typeface="宋体"/>
                        </a:rPr>
                        <a:t>)</a:t>
                      </a:r>
                      <a:r>
                        <a:rPr lang="zh-CN" altLang="en-US" sz="1050" b="0" i="0" u="none" strike="noStrike">
                          <a:solidFill>
                            <a:srgbClr val="000000"/>
                          </a:solidFill>
                          <a:latin typeface="宋体"/>
                        </a:rPr>
                        <a:t>；</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6</a:t>
                      </a:r>
                      <a:r>
                        <a:rPr lang="zh-CN" altLang="en-US" sz="1050" b="0" i="0" u="none" strike="noStrike">
                          <a:solidFill>
                            <a:srgbClr val="000000"/>
                          </a:solidFill>
                          <a:latin typeface="宋体"/>
                        </a:rPr>
                        <a:t>）上海市卫生许可批件；</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7</a:t>
                      </a:r>
                      <a:r>
                        <a:rPr lang="zh-CN" altLang="en-US" sz="1050" b="0" i="0" u="none" strike="noStrike">
                          <a:solidFill>
                            <a:srgbClr val="000000"/>
                          </a:solidFill>
                          <a:latin typeface="宋体"/>
                        </a:rPr>
                        <a:t>）上海市建设工程材料备案证明；</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8</a:t>
                      </a:r>
                      <a:r>
                        <a:rPr lang="zh-CN" altLang="en-US" sz="1050" b="0" i="0" u="none" strike="noStrike">
                          <a:solidFill>
                            <a:srgbClr val="000000"/>
                          </a:solidFill>
                          <a:latin typeface="宋体"/>
                        </a:rPr>
                        <a:t>）送</a:t>
                      </a:r>
                      <a:r>
                        <a:rPr lang="en-US" altLang="zh-CN" sz="1050" b="0" i="0" u="none" strike="noStrike">
                          <a:solidFill>
                            <a:srgbClr val="000000"/>
                          </a:solidFill>
                          <a:latin typeface="宋体"/>
                        </a:rPr>
                        <a:t>/</a:t>
                      </a:r>
                      <a:r>
                        <a:rPr lang="zh-CN" altLang="en-US" sz="1050" b="0" i="0" u="none" strike="noStrike">
                          <a:solidFill>
                            <a:srgbClr val="000000"/>
                          </a:solidFill>
                          <a:latin typeface="宋体"/>
                        </a:rPr>
                        <a:t>收货凭证。</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t"/>
                      <a:r>
                        <a:rPr lang="zh-CN" altLang="en-US" sz="1050" b="0" i="0" u="none" strike="noStrike">
                          <a:solidFill>
                            <a:srgbClr val="000000"/>
                          </a:solidFill>
                          <a:latin typeface="宋体"/>
                        </a:rPr>
                        <a:t>（</a:t>
                      </a:r>
                      <a:r>
                        <a:rPr lang="en-US" altLang="zh-CN" sz="1050" b="0" i="0" u="none" strike="noStrike">
                          <a:solidFill>
                            <a:srgbClr val="000000"/>
                          </a:solidFill>
                          <a:latin typeface="宋体"/>
                        </a:rPr>
                        <a:t>3</a:t>
                      </a:r>
                      <a:r>
                        <a:rPr lang="zh-CN" altLang="en-US" sz="1050" b="0" i="0" u="none" strike="noStrike">
                          <a:solidFill>
                            <a:srgbClr val="000000"/>
                          </a:solidFill>
                          <a:latin typeface="宋体"/>
                        </a:rPr>
                        <a:t>）核查工程量与送</a:t>
                      </a:r>
                      <a:r>
                        <a:rPr lang="en-US" altLang="zh-CN" sz="1050" b="0" i="0" u="none" strike="noStrike">
                          <a:solidFill>
                            <a:srgbClr val="000000"/>
                          </a:solidFill>
                          <a:latin typeface="宋体"/>
                        </a:rPr>
                        <a:t>/</a:t>
                      </a:r>
                      <a:r>
                        <a:rPr lang="zh-CN" altLang="en-US" sz="1050" b="0" i="0" u="none" strike="noStrike">
                          <a:solidFill>
                            <a:srgbClr val="000000"/>
                          </a:solidFill>
                          <a:latin typeface="宋体"/>
                        </a:rPr>
                        <a:t>收货凭证的一致性。</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2</a:t>
                      </a:r>
                      <a:r>
                        <a:rPr lang="zh-CN" altLang="en-US" sz="1050" b="0" i="0" u="none" strike="noStrike">
                          <a:solidFill>
                            <a:srgbClr val="000000"/>
                          </a:solidFill>
                          <a:latin typeface="宋体"/>
                        </a:rPr>
                        <a:t>）核查资料的完整性、有效性；</a:t>
                      </a:r>
                      <a:br>
                        <a:rPr lang="zh-CN" altLang="en-US" sz="1050" b="0" i="0" u="none" strike="noStrike">
                          <a:solidFill>
                            <a:srgbClr val="000000"/>
                          </a:solidFill>
                          <a:latin typeface="宋体"/>
                        </a:rPr>
                      </a:br>
                      <a:r>
                        <a:rPr lang="zh-CN" altLang="en-US" sz="1050" b="0" i="0" u="none" strike="noStrike">
                          <a:solidFill>
                            <a:srgbClr val="000000"/>
                          </a:solidFill>
                          <a:latin typeface="宋体"/>
                        </a:rPr>
                        <a:t>（</a:t>
                      </a:r>
                      <a:r>
                        <a:rPr lang="en-US" altLang="zh-CN" sz="1050" b="0" i="0" u="none" strike="noStrike">
                          <a:solidFill>
                            <a:srgbClr val="000000"/>
                          </a:solidFill>
                          <a:latin typeface="宋体"/>
                        </a:rPr>
                        <a:t>1</a:t>
                      </a:r>
                      <a:r>
                        <a:rPr lang="zh-CN" altLang="en-US" sz="1050" b="0" i="0" u="none" strike="noStrike">
                          <a:solidFill>
                            <a:srgbClr val="000000"/>
                          </a:solidFill>
                          <a:latin typeface="宋体"/>
                        </a:rPr>
                        <a:t>）核查现场材料与设计要求、执行标准</a:t>
                      </a:r>
                      <a:r>
                        <a:rPr lang="en-US" altLang="zh-CN" sz="1050" b="0" i="0" u="none" strike="noStrike">
                          <a:solidFill>
                            <a:srgbClr val="000000"/>
                          </a:solidFill>
                          <a:latin typeface="宋体"/>
                        </a:rPr>
                        <a:t>/</a:t>
                      </a:r>
                      <a:r>
                        <a:rPr lang="zh-CN" altLang="en-US" sz="1050" b="0" i="0" u="none" strike="noStrike">
                          <a:solidFill>
                            <a:srgbClr val="000000"/>
                          </a:solidFill>
                          <a:latin typeface="宋体"/>
                        </a:rPr>
                        <a:t>技术要求的一致性；</a:t>
                      </a:r>
                    </a:p>
                  </a:txBody>
                  <a:tcPr marL="5631" marR="5631" marT="5631" marB="0" vert="eaVert">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zh-CN" altLang="en-US" sz="1050" b="0" i="0" u="none" strike="noStrike">
                          <a:solidFill>
                            <a:srgbClr val="000000"/>
                          </a:solidFill>
                          <a:latin typeface="宋体"/>
                        </a:rPr>
                        <a:t>√</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l" fontAlgn="ctr"/>
                      <a:r>
                        <a:rPr lang="zh-CN" altLang="en-US" sz="1050" b="0" i="0" u="none" strike="noStrike">
                          <a:solidFill>
                            <a:srgbClr val="000000"/>
                          </a:solidFill>
                          <a:latin typeface="宋体"/>
                        </a:rPr>
                        <a:t>　</a:t>
                      </a:r>
                    </a:p>
                  </a:txBody>
                  <a:tcPr marL="5631" marR="5631" marT="5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8356">
                <a:tc>
                  <a:txBody>
                    <a:bodyPr/>
                    <a:lstStyle/>
                    <a:p>
                      <a:pPr algn="ctr" fontAlgn="ctr"/>
                      <a:r>
                        <a:rPr lang="en-US" altLang="zh-CN" sz="1050" b="0" i="0" u="none" strike="noStrike">
                          <a:solidFill>
                            <a:srgbClr val="000000"/>
                          </a:solidFill>
                          <a:latin typeface="宋体"/>
                        </a:rPr>
                        <a:t>40</a:t>
                      </a: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dirty="0">
                          <a:solidFill>
                            <a:srgbClr val="000000"/>
                          </a:solidFill>
                          <a:latin typeface="宋体"/>
                        </a:rPr>
                        <a:t>给水用硬聚氯乙烯</a:t>
                      </a:r>
                      <a:br>
                        <a:rPr lang="zh-CN" altLang="en-US" sz="1050" b="0" i="0" u="none" strike="noStrike" dirty="0">
                          <a:solidFill>
                            <a:srgbClr val="000000"/>
                          </a:solidFill>
                          <a:latin typeface="宋体"/>
                        </a:rPr>
                      </a:br>
                      <a:r>
                        <a:rPr lang="zh-CN" altLang="en-US" sz="1050" b="0" i="0" u="none" strike="noStrike" dirty="0">
                          <a:solidFill>
                            <a:srgbClr val="000000"/>
                          </a:solidFill>
                          <a:latin typeface="宋体"/>
                        </a:rPr>
                        <a:t>（</a:t>
                      </a:r>
                      <a:r>
                        <a:rPr lang="en-US" altLang="zh-CN" sz="1050" b="0" i="0" u="none" strike="noStrike" dirty="0">
                          <a:solidFill>
                            <a:srgbClr val="000000"/>
                          </a:solidFill>
                          <a:latin typeface="宋体"/>
                        </a:rPr>
                        <a:t>PVC-U</a:t>
                      </a:r>
                      <a:r>
                        <a:rPr lang="zh-CN" altLang="en-US" sz="1050" b="0" i="0" u="none" strike="noStrike" dirty="0">
                          <a:solidFill>
                            <a:srgbClr val="000000"/>
                          </a:solidFill>
                          <a:latin typeface="宋体"/>
                        </a:rPr>
                        <a:t>）管件</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给水用硬聚氯乙烯</a:t>
                      </a:r>
                      <a:r>
                        <a:rPr lang="en-US" altLang="zh-CN" sz="1050" b="0" i="0" u="none" strike="noStrike" dirty="0">
                          <a:solidFill>
                            <a:srgbClr val="000000"/>
                          </a:solidFill>
                          <a:latin typeface="宋体"/>
                        </a:rPr>
                        <a:t>(</a:t>
                      </a:r>
                      <a:r>
                        <a:rPr lang="en-US" sz="1050" b="0" i="0" u="none" strike="noStrike" dirty="0">
                          <a:solidFill>
                            <a:srgbClr val="000000"/>
                          </a:solidFill>
                          <a:latin typeface="宋体"/>
                        </a:rPr>
                        <a:t>PVC-U)</a:t>
                      </a:r>
                      <a:r>
                        <a:rPr lang="zh-CN" altLang="en-US" sz="1050" b="0" i="0" u="none" strike="noStrike" dirty="0">
                          <a:solidFill>
                            <a:srgbClr val="000000"/>
                          </a:solidFill>
                          <a:latin typeface="宋体"/>
                        </a:rPr>
                        <a:t>管件</a:t>
                      </a:r>
                      <a:r>
                        <a:rPr lang="en-US" altLang="zh-CN" sz="1050" b="0" i="0" u="none" strike="noStrike" dirty="0">
                          <a:solidFill>
                            <a:srgbClr val="000000"/>
                          </a:solidFill>
                          <a:latin typeface="宋体"/>
                        </a:rPr>
                        <a:t>》</a:t>
                      </a:r>
                      <a:br>
                        <a:rPr lang="en-US" altLang="zh-CN" sz="1050" b="0" i="0" u="none" strike="noStrike" dirty="0">
                          <a:solidFill>
                            <a:srgbClr val="000000"/>
                          </a:solidFill>
                          <a:latin typeface="宋体"/>
                        </a:rPr>
                      </a:br>
                      <a:r>
                        <a:rPr lang="en-US" sz="1050" b="0" i="0" u="none" strike="noStrike" dirty="0">
                          <a:solidFill>
                            <a:srgbClr val="000000"/>
                          </a:solidFill>
                          <a:latin typeface="宋体"/>
                        </a:rPr>
                        <a:t>GB/T 10002.2-2003</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958356">
                <a:tc>
                  <a:txBody>
                    <a:bodyPr/>
                    <a:lstStyle/>
                    <a:p>
                      <a:pPr algn="ctr" fontAlgn="ctr"/>
                      <a:r>
                        <a:rPr lang="en-US" altLang="zh-CN" sz="1050" b="0" i="0" u="none" strike="noStrike">
                          <a:solidFill>
                            <a:srgbClr val="000000"/>
                          </a:solidFill>
                          <a:latin typeface="宋体"/>
                        </a:rPr>
                        <a:t>41</a:t>
                      </a: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给水衬塑复合钢管</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给水衬塑复合钢管</a:t>
                      </a:r>
                      <a:r>
                        <a:rPr lang="en-US" altLang="zh-CN" sz="1050" b="0" i="0" u="none" strike="noStrike" dirty="0">
                          <a:solidFill>
                            <a:srgbClr val="000000"/>
                          </a:solidFill>
                          <a:latin typeface="宋体"/>
                        </a:rPr>
                        <a:t>》CJ/T 136-2007</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958356">
                <a:tc>
                  <a:txBody>
                    <a:bodyPr/>
                    <a:lstStyle/>
                    <a:p>
                      <a:pPr algn="ctr" fontAlgn="ctr"/>
                      <a:r>
                        <a:rPr lang="en-US" altLang="zh-CN" sz="1050" b="0" i="0" u="none" strike="noStrike">
                          <a:solidFill>
                            <a:srgbClr val="000000"/>
                          </a:solidFill>
                          <a:latin typeface="宋体"/>
                        </a:rPr>
                        <a:t>42</a:t>
                      </a: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冷热水用聚丙烯</a:t>
                      </a:r>
                      <a:br>
                        <a:rPr lang="zh-CN" altLang="en-US" sz="1050" b="0" i="0" u="none" strike="noStrike">
                          <a:solidFill>
                            <a:srgbClr val="000000"/>
                          </a:solidFill>
                          <a:latin typeface="宋体"/>
                        </a:rPr>
                      </a:br>
                      <a:r>
                        <a:rPr lang="zh-CN" altLang="en-US" sz="1050" b="0" i="0" u="none" strike="noStrike">
                          <a:solidFill>
                            <a:srgbClr val="000000"/>
                          </a:solidFill>
                          <a:latin typeface="宋体"/>
                        </a:rPr>
                        <a:t>管道系统：管材</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冷热水用聚丙烯管道系统 第</a:t>
                      </a:r>
                      <a:r>
                        <a:rPr lang="en-US" altLang="zh-CN" sz="1050" b="0" i="0" u="none" strike="noStrike" dirty="0">
                          <a:solidFill>
                            <a:srgbClr val="000000"/>
                          </a:solidFill>
                          <a:latin typeface="宋体"/>
                        </a:rPr>
                        <a:t>2</a:t>
                      </a:r>
                      <a:r>
                        <a:rPr lang="zh-CN" altLang="en-US" sz="1050" b="0" i="0" u="none" strike="noStrike" dirty="0">
                          <a:solidFill>
                            <a:srgbClr val="000000"/>
                          </a:solidFill>
                          <a:latin typeface="宋体"/>
                        </a:rPr>
                        <a:t>部分：管材</a:t>
                      </a:r>
                      <a:r>
                        <a:rPr lang="en-US" altLang="zh-CN" sz="1050" b="0" i="0" u="none" strike="noStrike" dirty="0">
                          <a:solidFill>
                            <a:srgbClr val="000000"/>
                          </a:solidFill>
                          <a:latin typeface="宋体"/>
                        </a:rPr>
                        <a:t>》</a:t>
                      </a:r>
                      <a:br>
                        <a:rPr lang="en-US" altLang="zh-CN" sz="1050" b="0" i="0" u="none" strike="noStrike" dirty="0">
                          <a:solidFill>
                            <a:srgbClr val="000000"/>
                          </a:solidFill>
                          <a:latin typeface="宋体"/>
                        </a:rPr>
                      </a:br>
                      <a:r>
                        <a:rPr lang="en-US" altLang="zh-CN" sz="1050" b="0" i="0" u="none" strike="noStrike" dirty="0">
                          <a:solidFill>
                            <a:srgbClr val="000000"/>
                          </a:solidFill>
                          <a:latin typeface="宋体"/>
                        </a:rPr>
                        <a:t>GB18742.2-</a:t>
                      </a:r>
                      <a:r>
                        <a:rPr lang="en-US" altLang="zh-CN" sz="1050" b="0" i="0" u="none" strike="noStrike" dirty="0">
                          <a:solidFill>
                            <a:srgbClr val="DD0806"/>
                          </a:solidFill>
                          <a:latin typeface="宋体"/>
                        </a:rPr>
                        <a:t>2017</a:t>
                      </a:r>
                      <a:endParaRPr lang="zh-CN" altLang="en-US" sz="1050" b="0" i="0" u="none" strike="noStrike" dirty="0">
                        <a:solidFill>
                          <a:srgbClr val="000000"/>
                        </a:solidFill>
                        <a:latin typeface="宋体"/>
                      </a:endParaRP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1310111">
                <a:tc>
                  <a:txBody>
                    <a:bodyPr/>
                    <a:lstStyle/>
                    <a:p>
                      <a:pPr algn="ctr" fontAlgn="ctr"/>
                      <a:r>
                        <a:rPr lang="en-US" altLang="zh-CN" sz="1050" b="0" i="0" u="none" strike="noStrike">
                          <a:solidFill>
                            <a:srgbClr val="000000"/>
                          </a:solidFill>
                          <a:latin typeface="宋体"/>
                        </a:rPr>
                        <a:t>43</a:t>
                      </a:r>
                    </a:p>
                  </a:txBody>
                  <a:tcPr marL="5631" marR="5631" marT="5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fontAlgn="ctr"/>
                      <a:r>
                        <a:rPr lang="zh-CN" altLang="en-US" sz="1050" b="0" i="0" u="none" strike="noStrike">
                          <a:solidFill>
                            <a:srgbClr val="000000"/>
                          </a:solidFill>
                          <a:latin typeface="宋体"/>
                        </a:rPr>
                        <a:t>冷热水用聚丙烯</a:t>
                      </a:r>
                      <a:br>
                        <a:rPr lang="zh-CN" altLang="en-US" sz="1050" b="0" i="0" u="none" strike="noStrike">
                          <a:solidFill>
                            <a:srgbClr val="000000"/>
                          </a:solidFill>
                          <a:latin typeface="宋体"/>
                        </a:rPr>
                      </a:br>
                      <a:r>
                        <a:rPr lang="zh-CN" altLang="en-US" sz="1050" b="0" i="0" u="none" strike="noStrike">
                          <a:solidFill>
                            <a:srgbClr val="000000"/>
                          </a:solidFill>
                          <a:latin typeface="宋体"/>
                        </a:rPr>
                        <a:t>管道系统：管件</a:t>
                      </a: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zh-CN" sz="1050" b="0" i="0" u="none" strike="noStrike" dirty="0">
                          <a:solidFill>
                            <a:srgbClr val="000000"/>
                          </a:solidFill>
                          <a:latin typeface="宋体"/>
                        </a:rPr>
                        <a:t>《</a:t>
                      </a:r>
                      <a:r>
                        <a:rPr lang="zh-CN" altLang="en-US" sz="1050" b="0" i="0" u="none" strike="noStrike" dirty="0">
                          <a:solidFill>
                            <a:srgbClr val="000000"/>
                          </a:solidFill>
                          <a:latin typeface="宋体"/>
                        </a:rPr>
                        <a:t>冷热水用聚丙烯管道系统 第</a:t>
                      </a:r>
                      <a:r>
                        <a:rPr lang="en-US" altLang="zh-CN" sz="1050" b="0" i="0" u="none" strike="noStrike" dirty="0">
                          <a:solidFill>
                            <a:srgbClr val="000000"/>
                          </a:solidFill>
                          <a:latin typeface="宋体"/>
                        </a:rPr>
                        <a:t>3</a:t>
                      </a:r>
                      <a:r>
                        <a:rPr lang="zh-CN" altLang="en-US" sz="1050" b="0" i="0" u="none" strike="noStrike" dirty="0">
                          <a:solidFill>
                            <a:srgbClr val="000000"/>
                          </a:solidFill>
                          <a:latin typeface="宋体"/>
                        </a:rPr>
                        <a:t>部分：管件</a:t>
                      </a:r>
                      <a:r>
                        <a:rPr lang="en-US" altLang="zh-CN" sz="1050" b="0" i="0" u="none" strike="noStrike" dirty="0">
                          <a:solidFill>
                            <a:srgbClr val="000000"/>
                          </a:solidFill>
                          <a:latin typeface="宋体"/>
                        </a:rPr>
                        <a:t>》</a:t>
                      </a:r>
                      <a:br>
                        <a:rPr lang="en-US" altLang="zh-CN" sz="1050" b="0" i="0" u="none" strike="noStrike" dirty="0">
                          <a:solidFill>
                            <a:srgbClr val="000000"/>
                          </a:solidFill>
                          <a:latin typeface="宋体"/>
                        </a:rPr>
                      </a:br>
                      <a:r>
                        <a:rPr lang="en-US" altLang="zh-CN" sz="1050" b="0" i="0" u="none" strike="noStrike" dirty="0">
                          <a:solidFill>
                            <a:srgbClr val="000000"/>
                          </a:solidFill>
                          <a:latin typeface="宋体"/>
                        </a:rPr>
                        <a:t>GB18742.3-</a:t>
                      </a:r>
                      <a:r>
                        <a:rPr lang="en-US" altLang="zh-CN" sz="1050" b="0" i="0" u="none" strike="noStrike" dirty="0">
                          <a:solidFill>
                            <a:srgbClr val="DD0806"/>
                          </a:solidFill>
                          <a:latin typeface="宋体"/>
                        </a:rPr>
                        <a:t>2017</a:t>
                      </a:r>
                      <a:endParaRPr lang="zh-CN" altLang="en-US" sz="1050" b="0" i="0" u="none" strike="noStrike" dirty="0">
                        <a:solidFill>
                          <a:srgbClr val="000000"/>
                        </a:solidFill>
                        <a:latin typeface="宋体"/>
                      </a:endParaRPr>
                    </a:p>
                  </a:txBody>
                  <a:tcPr marL="5631" marR="5631" marT="5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type="body" orient="vert" idx="4294967295"/>
          </p:nvPr>
        </p:nvSpPr>
        <p:spPr>
          <a:xfrm>
            <a:off x="323528" y="1484784"/>
            <a:ext cx="8496944" cy="4165923"/>
          </a:xfrm>
        </p:spPr>
        <p:txBody>
          <a:bodyPr>
            <a:normAutofit fontScale="85000" lnSpcReduction="20000"/>
          </a:bodyPr>
          <a:lstStyle/>
          <a:p>
            <a:pPr lvl="0">
              <a:buNone/>
            </a:pPr>
            <a:r>
              <a:rPr lang="zh-CN" altLang="en-US" sz="2400" dirty="0" smtClean="0">
                <a:latin typeface="华文楷体" pitchFamily="2" charset="-122"/>
                <a:ea typeface="华文楷体" pitchFamily="2" charset="-122"/>
              </a:rPr>
              <a:t>       规范标准</a:t>
            </a:r>
            <a:endParaRPr lang="en-US" altLang="zh-CN" sz="2400" dirty="0" smtClean="0">
              <a:latin typeface="华文楷体" pitchFamily="2" charset="-122"/>
              <a:ea typeface="华文楷体" pitchFamily="2" charset="-122"/>
            </a:endParaRPr>
          </a:p>
          <a:p>
            <a:pPr lvl="0">
              <a:buNone/>
            </a:pPr>
            <a:r>
              <a:rPr lang="en-US" altLang="zh-CN" sz="2400" dirty="0" smtClean="0">
                <a:latin typeface="华文楷体" pitchFamily="2" charset="-122"/>
                <a:ea typeface="华文楷体" pitchFamily="2" charset="-122"/>
              </a:rPr>
              <a:t>     </a:t>
            </a:r>
            <a:r>
              <a:rPr lang="zh-CN" altLang="zh-CN" sz="2400" dirty="0" smtClean="0">
                <a:latin typeface="华文楷体" pitchFamily="2" charset="-122"/>
                <a:ea typeface="华文楷体" pitchFamily="2" charset="-122"/>
              </a:rPr>
              <a:t>《住宅修缮工程施工质量验收规程》</a:t>
            </a:r>
            <a:endParaRPr lang="en-US" altLang="zh-CN" sz="2400" dirty="0" smtClean="0">
              <a:latin typeface="华文楷体" pitchFamily="2" charset="-122"/>
              <a:ea typeface="华文楷体" pitchFamily="2" charset="-122"/>
            </a:endParaRPr>
          </a:p>
          <a:p>
            <a:pPr lvl="0">
              <a:buNone/>
            </a:pPr>
            <a:r>
              <a:rPr lang="en-US" altLang="zh-CN" sz="2400" dirty="0" smtClean="0">
                <a:latin typeface="华文楷体" pitchFamily="2" charset="-122"/>
                <a:ea typeface="华文楷体" pitchFamily="2" charset="-122"/>
              </a:rPr>
              <a:t>     </a:t>
            </a:r>
            <a:r>
              <a:rPr lang="zh-CN" altLang="zh-CN" sz="2400" dirty="0" smtClean="0">
                <a:latin typeface="华文楷体" pitchFamily="2" charset="-122"/>
                <a:ea typeface="华文楷体" pitchFamily="2" charset="-122"/>
              </a:rPr>
              <a:t>《建筑工程施工质量验收统一标准》</a:t>
            </a:r>
            <a:endParaRPr lang="en-US" altLang="zh-CN" sz="2400" dirty="0" smtClean="0">
              <a:latin typeface="华文楷体" pitchFamily="2" charset="-122"/>
              <a:ea typeface="华文楷体" pitchFamily="2" charset="-122"/>
            </a:endParaRPr>
          </a:p>
          <a:p>
            <a:pPr lvl="0">
              <a:buNone/>
            </a:pPr>
            <a:r>
              <a:rPr lang="en-US" altLang="zh-CN" sz="2400" dirty="0" smtClean="0">
                <a:latin typeface="华文楷体" pitchFamily="2" charset="-122"/>
                <a:ea typeface="华文楷体" pitchFamily="2" charset="-122"/>
              </a:rPr>
              <a:t>     《</a:t>
            </a:r>
            <a:r>
              <a:rPr lang="zh-CN" altLang="en-US" sz="2400" dirty="0" smtClean="0">
                <a:latin typeface="华文楷体" pitchFamily="2" charset="-122"/>
                <a:ea typeface="华文楷体" pitchFamily="2" charset="-122"/>
              </a:rPr>
              <a:t>屋面工程质量验收规范</a:t>
            </a:r>
            <a:r>
              <a:rPr lang="en-US" altLang="zh-CN" sz="2400" dirty="0" smtClean="0">
                <a:latin typeface="华文楷体" pitchFamily="2" charset="-122"/>
                <a:ea typeface="华文楷体" pitchFamily="2" charset="-122"/>
              </a:rPr>
              <a:t>》</a:t>
            </a:r>
          </a:p>
          <a:p>
            <a:pPr lvl="0">
              <a:buNone/>
            </a:pPr>
            <a:r>
              <a:rPr lang="en-US" altLang="zh-CN" sz="2400" dirty="0" smtClean="0">
                <a:latin typeface="华文楷体" pitchFamily="2" charset="-122"/>
                <a:ea typeface="华文楷体" pitchFamily="2" charset="-122"/>
              </a:rPr>
              <a:t>     《</a:t>
            </a:r>
            <a:r>
              <a:rPr lang="zh-CN" altLang="en-US" sz="2400" dirty="0" smtClean="0">
                <a:latin typeface="华文楷体" pitchFamily="2" charset="-122"/>
                <a:ea typeface="华文楷体" pitchFamily="2" charset="-122"/>
              </a:rPr>
              <a:t>砌体结构工程施工质量验收规范</a:t>
            </a:r>
            <a:r>
              <a:rPr lang="en-US" altLang="zh-CN" sz="2400" dirty="0" smtClean="0">
                <a:latin typeface="华文楷体" pitchFamily="2" charset="-122"/>
                <a:ea typeface="华文楷体" pitchFamily="2" charset="-122"/>
              </a:rPr>
              <a:t>》</a:t>
            </a:r>
          </a:p>
          <a:p>
            <a:pPr lvl="0">
              <a:buNone/>
            </a:pPr>
            <a:r>
              <a:rPr lang="en-US" altLang="zh-CN" sz="2400" dirty="0" smtClean="0">
                <a:latin typeface="华文楷体" pitchFamily="2" charset="-122"/>
                <a:ea typeface="华文楷体" pitchFamily="2" charset="-122"/>
              </a:rPr>
              <a:t>     《</a:t>
            </a:r>
            <a:r>
              <a:rPr lang="zh-CN" altLang="en-US" sz="2400" dirty="0" smtClean="0">
                <a:latin typeface="华文楷体" pitchFamily="2" charset="-122"/>
                <a:ea typeface="华文楷体" pitchFamily="2" charset="-122"/>
              </a:rPr>
              <a:t>混凝土结构后锚固技术规程</a:t>
            </a:r>
            <a:r>
              <a:rPr lang="en-US" altLang="zh-CN" sz="2400" dirty="0" smtClean="0">
                <a:latin typeface="华文楷体" pitchFamily="2" charset="-122"/>
                <a:ea typeface="华文楷体" pitchFamily="2" charset="-122"/>
              </a:rPr>
              <a:t>》</a:t>
            </a:r>
          </a:p>
          <a:p>
            <a:pPr lvl="0">
              <a:buNone/>
            </a:pPr>
            <a:r>
              <a:rPr lang="en-US" altLang="zh-CN" sz="2400" dirty="0" smtClean="0">
                <a:latin typeface="华文楷体" pitchFamily="2" charset="-122"/>
                <a:ea typeface="华文楷体" pitchFamily="2" charset="-122"/>
              </a:rPr>
              <a:t>     《</a:t>
            </a:r>
            <a:r>
              <a:rPr lang="zh-CN" altLang="en-US" sz="2400" dirty="0" smtClean="0">
                <a:latin typeface="华文楷体" pitchFamily="2" charset="-122"/>
                <a:ea typeface="华文楷体" pitchFamily="2" charset="-122"/>
              </a:rPr>
              <a:t>混凝土结构工程施工质量验收规范</a:t>
            </a:r>
            <a:r>
              <a:rPr lang="en-US" altLang="zh-CN" sz="2400" dirty="0" smtClean="0">
                <a:latin typeface="华文楷体" pitchFamily="2" charset="-122"/>
                <a:ea typeface="华文楷体" pitchFamily="2" charset="-122"/>
              </a:rPr>
              <a:t>》</a:t>
            </a:r>
          </a:p>
          <a:p>
            <a:pPr lvl="0">
              <a:buNone/>
            </a:pPr>
            <a:r>
              <a:rPr lang="en-US" altLang="zh-CN" sz="2400" dirty="0" smtClean="0">
                <a:latin typeface="华文楷体" pitchFamily="2" charset="-122"/>
                <a:ea typeface="华文楷体" pitchFamily="2" charset="-122"/>
              </a:rPr>
              <a:t>     《</a:t>
            </a:r>
            <a:r>
              <a:rPr lang="zh-CN" altLang="en-US" sz="2400" dirty="0" smtClean="0">
                <a:latin typeface="华文楷体" pitchFamily="2" charset="-122"/>
                <a:ea typeface="华文楷体" pitchFamily="2" charset="-122"/>
              </a:rPr>
              <a:t>钢结构工程施工质量验收规范</a:t>
            </a:r>
            <a:r>
              <a:rPr lang="en-US" altLang="zh-CN" sz="2400" dirty="0" smtClean="0">
                <a:latin typeface="华文楷体" pitchFamily="2" charset="-122"/>
                <a:ea typeface="华文楷体" pitchFamily="2" charset="-122"/>
              </a:rPr>
              <a:t>》</a:t>
            </a:r>
          </a:p>
          <a:p>
            <a:pPr lvl="0">
              <a:buNone/>
            </a:pPr>
            <a:r>
              <a:rPr lang="en-US" altLang="zh-CN" sz="2400" dirty="0" smtClean="0">
                <a:latin typeface="华文楷体" pitchFamily="2" charset="-122"/>
                <a:ea typeface="华文楷体" pitchFamily="2" charset="-122"/>
              </a:rPr>
              <a:t>     </a:t>
            </a:r>
            <a:r>
              <a:rPr lang="zh-CN" altLang="zh-CN" sz="2400" dirty="0" smtClean="0">
                <a:latin typeface="华文楷体" pitchFamily="2" charset="-122"/>
                <a:ea typeface="华文楷体" pitchFamily="2" charset="-122"/>
              </a:rPr>
              <a:t>《建设工程监理规范》</a:t>
            </a:r>
            <a:r>
              <a:rPr lang="en-US" altLang="zh-CN" sz="2400" dirty="0" smtClean="0">
                <a:latin typeface="华文楷体" pitchFamily="2" charset="-122"/>
                <a:ea typeface="华文楷体" pitchFamily="2" charset="-122"/>
              </a:rPr>
              <a:t> </a:t>
            </a:r>
          </a:p>
          <a:p>
            <a:pPr lvl="0">
              <a:buNone/>
            </a:pPr>
            <a:r>
              <a:rPr lang="en-US" altLang="zh-CN" sz="2400" dirty="0" smtClean="0">
                <a:latin typeface="华文楷体" pitchFamily="2" charset="-122"/>
                <a:ea typeface="华文楷体" pitchFamily="2" charset="-122"/>
              </a:rPr>
              <a:t>          ……</a:t>
            </a:r>
          </a:p>
          <a:p>
            <a:pPr lvl="0">
              <a:buNone/>
            </a:pPr>
            <a:endParaRPr lang="zh-CN" altLang="zh-CN" sz="2400" dirty="0" smtClean="0">
              <a:latin typeface="华文楷体" pitchFamily="2" charset="-122"/>
              <a:ea typeface="华文楷体" pitchFamily="2" charset="-122"/>
            </a:endParaRPr>
          </a:p>
          <a:p>
            <a:endParaRPr lang="en-US" altLang="zh-CN" sz="2400" dirty="0" smtClean="0">
              <a:latin typeface="华文楷体" pitchFamily="2" charset="-122"/>
              <a:ea typeface="华文楷体" pitchFamily="2" charset="-122"/>
            </a:endParaRPr>
          </a:p>
          <a:p>
            <a:pPr lvl="0">
              <a:buNone/>
            </a:pPr>
            <a:r>
              <a:rPr lang="en-US" altLang="zh-CN" sz="2400" dirty="0" smtClean="0">
                <a:latin typeface="华文楷体" pitchFamily="2" charset="-122"/>
                <a:ea typeface="华文楷体" pitchFamily="2" charset="-122"/>
              </a:rPr>
              <a:t>     </a:t>
            </a:r>
          </a:p>
          <a:p>
            <a:endParaRPr lang="en-US" altLang="zh-CN" sz="2400" dirty="0" smtClean="0">
              <a:latin typeface="华文楷体" pitchFamily="2" charset="-122"/>
              <a:ea typeface="华文楷体" pitchFamily="2" charset="-122"/>
            </a:endParaRPr>
          </a:p>
          <a:p>
            <a:endParaRPr lang="en-US" altLang="zh-CN" sz="2800" dirty="0" smtClean="0">
              <a:latin typeface="黑体" pitchFamily="49" charset="-122"/>
              <a:ea typeface="黑体" pitchFamily="49" charset="-122"/>
            </a:endParaRPr>
          </a:p>
        </p:txBody>
      </p:sp>
      <p:sp>
        <p:nvSpPr>
          <p:cNvPr id="5" name="标题 1"/>
          <p:cNvSpPr txBox="1">
            <a:spLocks/>
          </p:cNvSpPr>
          <p:nvPr/>
        </p:nvSpPr>
        <p:spPr>
          <a:xfrm>
            <a:off x="0" y="274638"/>
            <a:ext cx="9144000" cy="1143000"/>
          </a:xfrm>
          <a:prstGeom prst="rect">
            <a:avLst/>
          </a:prstGeom>
        </p:spPr>
        <p:txBody>
          <a:bodyPr vert="horz"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altLang="en-US" sz="4000" b="0" i="0" u="none" strike="noStrike" kern="1200" cap="none" spc="0" normalizeH="0" baseline="0" noProof="0" dirty="0" smtClean="0">
                <a:ln>
                  <a:noFill/>
                </a:ln>
                <a:solidFill>
                  <a:schemeClr val="tx2"/>
                </a:solidFill>
                <a:effectLst/>
                <a:uLnTx/>
                <a:uFillTx/>
                <a:latin typeface="黑体" pitchFamily="49" charset="-122"/>
                <a:ea typeface="黑体" pitchFamily="49" charset="-122"/>
                <a:cs typeface="+mj-cs"/>
              </a:rPr>
              <a:t>二、规范标准</a:t>
            </a:r>
            <a:endParaRPr kumimoji="0" lang="zh-CN" altLang="en-US" sz="4000" b="0" i="0" u="none" strike="noStrike" kern="1200" cap="none" spc="0" normalizeH="0" baseline="0" noProof="0" dirty="0">
              <a:ln>
                <a:noFill/>
              </a:ln>
              <a:solidFill>
                <a:schemeClr val="tx2"/>
              </a:solidFill>
              <a:effectLst/>
              <a:uLnTx/>
              <a:uFillTx/>
              <a:latin typeface="黑体" pitchFamily="49" charset="-122"/>
              <a:ea typeface="黑体" pitchFamily="49" charset="-122"/>
              <a:cs typeface="+mj-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p:cNvSpPr txBox="1">
            <a:spLocks/>
          </p:cNvSpPr>
          <p:nvPr/>
        </p:nvSpPr>
        <p:spPr>
          <a:xfrm>
            <a:off x="0" y="836712"/>
            <a:ext cx="9144000" cy="6021288"/>
          </a:xfrm>
          <a:prstGeom prst="rect">
            <a:avLst/>
          </a:prstGeom>
        </p:spPr>
        <p:txBody>
          <a:bodyPr vert="horz" rtlCol="0">
            <a:normAutofit/>
          </a:bodyPr>
          <a:lstStyle/>
          <a:p>
            <a:pPr marL="342900" marR="0" lvl="0" indent="-342900" algn="l" defTabSz="914400" rtl="0" eaLnBrk="1" fontAlgn="auto" latinLnBrk="0" hangingPunct="1">
              <a:lnSpc>
                <a:spcPct val="100000"/>
              </a:lnSpc>
              <a:spcBef>
                <a:spcPct val="20000"/>
              </a:spcBef>
              <a:spcAft>
                <a:spcPts val="0"/>
              </a:spcAft>
              <a:buClr>
                <a:schemeClr val="accent1"/>
              </a:buClr>
              <a:buSzPct val="50000"/>
              <a:tabLst/>
              <a:defRPr/>
            </a:pPr>
            <a:endParaRPr kumimoji="0" lang="en-US" altLang="zh-CN" sz="2000" b="0" i="0" u="none" strike="noStrike" kern="1200" cap="none" spc="0" normalizeH="0" baseline="0" noProof="0" dirty="0" smtClean="0">
              <a:ln>
                <a:noFill/>
              </a:ln>
              <a:solidFill>
                <a:schemeClr val="tx1"/>
              </a:solidFill>
              <a:effectLst/>
              <a:uLnTx/>
              <a:uFillTx/>
              <a:latin typeface="宋体" pitchFamily="2" charset="-122"/>
              <a:ea typeface="宋体" pitchFamily="2" charset="-122"/>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50000"/>
              <a:tabLst/>
              <a:defRPr/>
            </a:pPr>
            <a:endParaRPr lang="en-US" altLang="zh-CN" sz="2000" dirty="0" smtClean="0">
              <a:latin typeface="宋体" pitchFamily="2" charset="-122"/>
              <a:ea typeface="宋体" pitchFamily="2" charset="-122"/>
            </a:endParaRPr>
          </a:p>
          <a:p>
            <a:pPr marL="342900" marR="0" lvl="0" indent="-342900" algn="l" defTabSz="914400" rtl="0" eaLnBrk="1" fontAlgn="auto" latinLnBrk="0" hangingPunct="1">
              <a:lnSpc>
                <a:spcPct val="100000"/>
              </a:lnSpc>
              <a:spcBef>
                <a:spcPct val="20000"/>
              </a:spcBef>
              <a:spcAft>
                <a:spcPts val="0"/>
              </a:spcAft>
              <a:buClr>
                <a:schemeClr val="accent1"/>
              </a:buClr>
              <a:buSzPct val="50000"/>
              <a:tabLst/>
              <a:defRPr/>
            </a:pPr>
            <a:endParaRPr kumimoji="0" lang="en-US" altLang="zh-CN" sz="2000" b="0" i="0" u="none" strike="noStrike" kern="1200" cap="none" spc="0" normalizeH="0" baseline="0" noProof="0" dirty="0" smtClean="0">
              <a:ln>
                <a:noFill/>
              </a:ln>
              <a:solidFill>
                <a:schemeClr val="tx1"/>
              </a:solidFill>
              <a:effectLst/>
              <a:uLnTx/>
              <a:uFillTx/>
              <a:latin typeface="宋体" pitchFamily="2" charset="-122"/>
              <a:ea typeface="宋体" pitchFamily="2" charset="-122"/>
              <a:cs typeface="+mn-cs"/>
            </a:endParaRPr>
          </a:p>
          <a:p>
            <a:pPr marL="342900" marR="0" lvl="0" indent="-342900" algn="ctr" defTabSz="914400" rtl="0" eaLnBrk="1" fontAlgn="auto" latinLnBrk="0" hangingPunct="1">
              <a:lnSpc>
                <a:spcPct val="100000"/>
              </a:lnSpc>
              <a:spcBef>
                <a:spcPct val="20000"/>
              </a:spcBef>
              <a:spcAft>
                <a:spcPts val="0"/>
              </a:spcAft>
              <a:buClr>
                <a:schemeClr val="accent1"/>
              </a:buClr>
              <a:buSzPct val="50000"/>
              <a:tabLst/>
              <a:defRPr/>
            </a:pPr>
            <a:r>
              <a:rPr kumimoji="0" lang="zh-CN" altLang="en-US" sz="4300" b="0" i="0" u="none" strike="noStrike" kern="1200" cap="none" spc="0" normalizeH="0" baseline="0" noProof="0" dirty="0" smtClean="0">
                <a:ln>
                  <a:noFill/>
                </a:ln>
                <a:solidFill>
                  <a:schemeClr val="tx1"/>
                </a:solidFill>
                <a:effectLst/>
                <a:uLnTx/>
                <a:uFillTx/>
                <a:latin typeface="黑体" pitchFamily="49" charset="-122"/>
                <a:ea typeface="黑体" pitchFamily="49" charset="-122"/>
              </a:rPr>
              <a:t>       </a:t>
            </a:r>
            <a:r>
              <a:rPr kumimoji="0" lang="zh-CN" altLang="en-US" sz="4300" b="0" i="0" u="none" strike="noStrike" kern="1200" cap="none" spc="0" normalizeH="0" noProof="0" dirty="0" smtClean="0">
                <a:ln>
                  <a:noFill/>
                </a:ln>
                <a:solidFill>
                  <a:schemeClr val="tx1"/>
                </a:solidFill>
                <a:effectLst/>
                <a:uLnTx/>
                <a:uFillTx/>
                <a:latin typeface="黑体" pitchFamily="49" charset="-122"/>
                <a:ea typeface="黑体" pitchFamily="49" charset="-122"/>
              </a:rPr>
              <a:t> </a:t>
            </a:r>
            <a:endParaRPr kumimoji="0" lang="en-US" altLang="zh-CN" sz="4300" b="0" i="0" u="none" strike="noStrike" kern="1200" cap="none" spc="0" normalizeH="0" noProof="0" dirty="0" smtClean="0">
              <a:ln>
                <a:noFill/>
              </a:ln>
              <a:solidFill>
                <a:schemeClr val="tx1"/>
              </a:solidFill>
              <a:effectLst/>
              <a:uLnTx/>
              <a:uFillTx/>
              <a:latin typeface="黑体" pitchFamily="49" charset="-122"/>
              <a:ea typeface="黑体" pitchFamily="49" charset="-122"/>
            </a:endParaRPr>
          </a:p>
          <a:p>
            <a:pPr marL="342900" marR="0" lvl="0" indent="-342900" algn="ctr" defTabSz="914400" rtl="0" eaLnBrk="1" fontAlgn="auto" latinLnBrk="0" hangingPunct="1">
              <a:lnSpc>
                <a:spcPct val="100000"/>
              </a:lnSpc>
              <a:spcBef>
                <a:spcPct val="20000"/>
              </a:spcBef>
              <a:spcAft>
                <a:spcPts val="0"/>
              </a:spcAft>
              <a:buClr>
                <a:schemeClr val="accent1"/>
              </a:buClr>
              <a:buSzPct val="50000"/>
              <a:tabLst/>
              <a:defRPr/>
            </a:pPr>
            <a:r>
              <a:rPr lang="en-US" altLang="zh-CN" sz="4300" baseline="0" dirty="0" smtClean="0">
                <a:latin typeface="黑体" pitchFamily="49" charset="-122"/>
                <a:ea typeface="黑体" pitchFamily="49" charset="-122"/>
              </a:rPr>
              <a:t>       </a:t>
            </a:r>
            <a:r>
              <a:rPr kumimoji="0" lang="zh-CN" altLang="en-US" sz="6000" b="0" i="0" u="none" strike="noStrike" kern="1200" cap="none" spc="0" normalizeH="0" baseline="0" noProof="0" dirty="0" smtClean="0">
                <a:ln>
                  <a:noFill/>
                </a:ln>
                <a:solidFill>
                  <a:schemeClr val="tx1"/>
                </a:solidFill>
                <a:effectLst/>
                <a:uLnTx/>
                <a:uFillTx/>
                <a:latin typeface="黑体" pitchFamily="49" charset="-122"/>
                <a:ea typeface="黑体" pitchFamily="49" charset="-122"/>
              </a:rPr>
              <a:t>谢  谢！</a:t>
            </a:r>
            <a:r>
              <a:rPr kumimoji="0" lang="en-US" altLang="zh-CN" sz="2000" b="0" i="0" u="none" strike="noStrike" kern="1200" cap="none" spc="0" normalizeH="0" baseline="0" noProof="0" dirty="0" smtClean="0">
                <a:ln>
                  <a:noFill/>
                </a:ln>
                <a:solidFill>
                  <a:schemeClr val="tx1"/>
                </a:solidFill>
                <a:effectLst/>
                <a:uLnTx/>
                <a:uFillTx/>
                <a:latin typeface="宋体" pitchFamily="2" charset="-122"/>
                <a:ea typeface="宋体" pitchFamily="2" charset="-122"/>
                <a:cs typeface="+mn-cs"/>
              </a:rPr>
              <a:t>		</a:t>
            </a:r>
          </a:p>
          <a:p>
            <a:pPr marL="342900" marR="0" lvl="0" indent="-342900" algn="l" defTabSz="914400" rtl="0" eaLnBrk="1" fontAlgn="auto" latinLnBrk="0" hangingPunct="1">
              <a:lnSpc>
                <a:spcPct val="100000"/>
              </a:lnSpc>
              <a:spcBef>
                <a:spcPct val="20000"/>
              </a:spcBef>
              <a:spcAft>
                <a:spcPts val="0"/>
              </a:spcAft>
              <a:buClr>
                <a:schemeClr val="accent1"/>
              </a:buClr>
              <a:buSzPct val="50000"/>
              <a:buFont typeface="Wingdings 2"/>
              <a:buChar char=""/>
              <a:tabLst/>
              <a:defRPr/>
            </a:pPr>
            <a:endParaRPr kumimoji="0" lang="en-US" altLang="zh-CN" sz="2000" b="0" i="0" u="none" strike="noStrike" kern="1200" cap="none" spc="0" normalizeH="0" baseline="0" noProof="0" dirty="0" smtClean="0">
              <a:ln>
                <a:noFill/>
              </a:ln>
              <a:solidFill>
                <a:schemeClr val="tx1"/>
              </a:solidFill>
              <a:effectLst/>
              <a:uLnTx/>
              <a:uFillTx/>
              <a:latin typeface="宋体" pitchFamily="2" charset="-122"/>
              <a:ea typeface="宋体" pitchFamily="2" charset="-122"/>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50000"/>
              <a:buFont typeface="Wingdings 2"/>
              <a:buChar char=""/>
              <a:tabLst/>
              <a:defRPr/>
            </a:pPr>
            <a:endParaRPr kumimoji="0" lang="en-US" altLang="zh-CN" sz="2000" b="0" i="0" u="none" strike="noStrike" kern="1200" cap="none" spc="0" normalizeH="0" baseline="0" noProof="0" dirty="0" smtClean="0">
              <a:ln>
                <a:noFill/>
              </a:ln>
              <a:solidFill>
                <a:schemeClr val="tx1"/>
              </a:solidFill>
              <a:effectLst/>
              <a:uLnTx/>
              <a:uFillTx/>
              <a:latin typeface="宋体" pitchFamily="2" charset="-122"/>
              <a:ea typeface="宋体" pitchFamily="2" charset="-122"/>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50000"/>
              <a:buFont typeface="Wingdings 2"/>
              <a:buChar char=""/>
              <a:tabLst/>
              <a:defRPr/>
            </a:pPr>
            <a:endParaRPr kumimoji="0" lang="en-US" altLang="zh-CN" sz="2000" b="0" i="0" u="none" strike="noStrike" kern="1200" cap="none" spc="0" normalizeH="0" baseline="0" noProof="0" dirty="0" smtClean="0">
              <a:ln>
                <a:noFill/>
              </a:ln>
              <a:solidFill>
                <a:schemeClr val="tx1"/>
              </a:solidFill>
              <a:effectLst/>
              <a:uLnTx/>
              <a:uFillTx/>
              <a:latin typeface="宋体" pitchFamily="2" charset="-122"/>
              <a:ea typeface="宋体" pitchFamily="2" charset="-122"/>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50000"/>
              <a:buFont typeface="Wingdings 2"/>
              <a:buChar char=""/>
              <a:tabLst/>
              <a:defRPr/>
            </a:pPr>
            <a:endParaRPr kumimoji="0" lang="en-US" altLang="zh-CN" sz="2000" b="0" i="0" u="none" strike="noStrike" kern="1200" cap="none" spc="0" normalizeH="0" baseline="0" noProof="0" dirty="0" smtClean="0">
              <a:ln>
                <a:noFill/>
              </a:ln>
              <a:solidFill>
                <a:schemeClr val="tx1"/>
              </a:solidFill>
              <a:effectLst/>
              <a:uLnTx/>
              <a:uFillTx/>
              <a:latin typeface="宋体" pitchFamily="2" charset="-122"/>
              <a:ea typeface="宋体" pitchFamily="2" charset="-122"/>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50000"/>
              <a:buFont typeface="Wingdings 2"/>
              <a:buChar char=""/>
              <a:tabLst/>
              <a:defRPr/>
            </a:pPr>
            <a:endParaRPr kumimoji="0" lang="en-US" altLang="zh-CN" sz="2000" b="0" i="0" u="none" strike="noStrike" kern="1200" cap="none" spc="0" normalizeH="0" baseline="0" noProof="0" dirty="0" smtClean="0">
              <a:ln>
                <a:noFill/>
              </a:ln>
              <a:solidFill>
                <a:schemeClr val="tx1"/>
              </a:solidFill>
              <a:effectLst/>
              <a:uLnTx/>
              <a:uFillTx/>
              <a:latin typeface="宋体" pitchFamily="2" charset="-122"/>
              <a:ea typeface="宋体" pitchFamily="2" charset="-122"/>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50000"/>
              <a:buFont typeface="Wingdings 2"/>
              <a:buChar char=""/>
              <a:tabLst/>
              <a:defRPr/>
            </a:pPr>
            <a:endParaRPr kumimoji="0" lang="en-US" altLang="zh-CN" sz="2000" b="0" i="0" u="none" strike="noStrike" kern="1200" cap="none" spc="0" normalizeH="0" baseline="0" noProof="0" dirty="0" smtClean="0">
              <a:ln>
                <a:noFill/>
              </a:ln>
              <a:solidFill>
                <a:schemeClr val="tx1"/>
              </a:solidFill>
              <a:effectLst/>
              <a:uLnTx/>
              <a:uFillTx/>
              <a:latin typeface="宋体" pitchFamily="2" charset="-122"/>
              <a:ea typeface="宋体" pitchFamily="2" charset="-122"/>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50000"/>
              <a:buFont typeface="Wingdings 2"/>
              <a:buChar char=""/>
              <a:tabLst/>
              <a:defRPr/>
            </a:pPr>
            <a:endParaRPr kumimoji="0" lang="en-US" altLang="zh-CN" sz="2000" b="0" i="0" u="none" strike="noStrike" kern="1200" cap="none" spc="0" normalizeH="0" baseline="0" noProof="0" dirty="0" smtClean="0">
              <a:ln>
                <a:noFill/>
              </a:ln>
              <a:solidFill>
                <a:schemeClr val="tx1"/>
              </a:solidFill>
              <a:effectLst/>
              <a:uLnTx/>
              <a:uFillTx/>
              <a:latin typeface="宋体" pitchFamily="2" charset="-122"/>
              <a:ea typeface="宋体" pitchFamily="2" charset="-122"/>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50000"/>
              <a:buFont typeface="Wingdings 2"/>
              <a:buChar char=""/>
              <a:tabLst/>
              <a:defRPr/>
            </a:pPr>
            <a:endParaRPr kumimoji="0" lang="en-US" altLang="zh-CN" sz="2000" b="0" i="0" u="none" strike="noStrike" kern="1200" cap="none" spc="0" normalizeH="0" baseline="0" noProof="0" dirty="0" smtClean="0">
              <a:ln>
                <a:noFill/>
              </a:ln>
              <a:solidFill>
                <a:schemeClr val="tx1"/>
              </a:solidFill>
              <a:effectLst/>
              <a:uLnTx/>
              <a:uFillTx/>
              <a:latin typeface="宋体" pitchFamily="2" charset="-122"/>
              <a:ea typeface="宋体" pitchFamily="2" charset="-122"/>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type="body" orient="vert" idx="4294967295"/>
          </p:nvPr>
        </p:nvSpPr>
        <p:spPr>
          <a:xfrm>
            <a:off x="323528" y="1484784"/>
            <a:ext cx="8496944" cy="4165923"/>
          </a:xfrm>
        </p:spPr>
        <p:txBody>
          <a:bodyPr>
            <a:normAutofit/>
          </a:bodyPr>
          <a:lstStyle/>
          <a:p>
            <a:pPr>
              <a:buNone/>
            </a:pPr>
            <a:endParaRPr lang="en-US" altLang="zh-CN" sz="2400" dirty="0" smtClean="0">
              <a:latin typeface="华文楷体" pitchFamily="2" charset="-122"/>
              <a:ea typeface="华文楷体" pitchFamily="2" charset="-122"/>
            </a:endParaRPr>
          </a:p>
          <a:p>
            <a:pPr>
              <a:buNone/>
            </a:pPr>
            <a:r>
              <a:rPr lang="en-US" altLang="zh-CN" sz="2400" dirty="0" smtClean="0">
                <a:latin typeface="华文楷体" pitchFamily="2" charset="-122"/>
                <a:ea typeface="华文楷体" pitchFamily="2" charset="-122"/>
              </a:rPr>
              <a:t>    </a:t>
            </a:r>
          </a:p>
          <a:p>
            <a:pPr>
              <a:buNone/>
            </a:pPr>
            <a:r>
              <a:rPr lang="en-US" altLang="zh-CN" sz="2400" dirty="0" smtClean="0">
                <a:latin typeface="华文楷体" pitchFamily="2" charset="-122"/>
                <a:ea typeface="华文楷体" pitchFamily="2" charset="-122"/>
              </a:rPr>
              <a:t>   </a:t>
            </a:r>
          </a:p>
          <a:p>
            <a:endParaRPr lang="en-US" altLang="zh-CN" sz="2800" dirty="0" smtClean="0">
              <a:latin typeface="黑体" pitchFamily="49" charset="-122"/>
              <a:ea typeface="黑体" pitchFamily="49" charset="-122"/>
            </a:endParaRPr>
          </a:p>
        </p:txBody>
      </p:sp>
      <p:sp>
        <p:nvSpPr>
          <p:cNvPr id="5" name="标题 1"/>
          <p:cNvSpPr txBox="1">
            <a:spLocks/>
          </p:cNvSpPr>
          <p:nvPr/>
        </p:nvSpPr>
        <p:spPr>
          <a:xfrm>
            <a:off x="0" y="274638"/>
            <a:ext cx="9144000" cy="1143000"/>
          </a:xfrm>
          <a:prstGeom prst="rect">
            <a:avLst/>
          </a:prstGeom>
        </p:spPr>
        <p:txBody>
          <a:bodyPr vert="horz"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altLang="en-US" sz="4000" b="0" i="0" u="none" strike="noStrike" kern="1200" cap="none" spc="0" normalizeH="0" baseline="0" noProof="0" dirty="0" smtClean="0">
                <a:ln>
                  <a:noFill/>
                </a:ln>
                <a:solidFill>
                  <a:schemeClr val="tx2"/>
                </a:solidFill>
                <a:effectLst/>
                <a:uLnTx/>
                <a:uFillTx/>
                <a:latin typeface="黑体" pitchFamily="49" charset="-122"/>
                <a:ea typeface="黑体" pitchFamily="49" charset="-122"/>
                <a:cs typeface="+mj-cs"/>
              </a:rPr>
              <a:t>三、管理对象</a:t>
            </a:r>
            <a:endParaRPr kumimoji="0" lang="zh-CN" altLang="en-US" sz="4000" b="0" i="0" u="none" strike="noStrike" kern="1200" cap="none" spc="0" normalizeH="0" baseline="0" noProof="0" dirty="0">
              <a:ln>
                <a:noFill/>
              </a:ln>
              <a:solidFill>
                <a:schemeClr val="tx2"/>
              </a:solidFill>
              <a:effectLst/>
              <a:uLnTx/>
              <a:uFillTx/>
              <a:latin typeface="黑体" pitchFamily="49" charset="-122"/>
              <a:ea typeface="黑体" pitchFamily="49" charset="-122"/>
              <a:cs typeface="+mj-cs"/>
            </a:endParaRPr>
          </a:p>
        </p:txBody>
      </p:sp>
      <p:graphicFrame>
        <p:nvGraphicFramePr>
          <p:cNvPr id="4" name="表格 3"/>
          <p:cNvGraphicFramePr>
            <a:graphicFrameLocks noGrp="1"/>
          </p:cNvGraphicFramePr>
          <p:nvPr/>
        </p:nvGraphicFramePr>
        <p:xfrm>
          <a:off x="467544" y="1484784"/>
          <a:ext cx="8208912" cy="4180840"/>
        </p:xfrm>
        <a:graphic>
          <a:graphicData uri="http://schemas.openxmlformats.org/drawingml/2006/table">
            <a:tbl>
              <a:tblPr firstRow="1" bandRow="1">
                <a:tableStyleId>{5C22544A-7EE6-4342-B048-85BDC9FD1C3A}</a:tableStyleId>
              </a:tblPr>
              <a:tblGrid>
                <a:gridCol w="1151449"/>
                <a:gridCol w="4753207"/>
                <a:gridCol w="1541379"/>
                <a:gridCol w="762877"/>
              </a:tblGrid>
              <a:tr h="139040">
                <a:tc>
                  <a:txBody>
                    <a:bodyPr/>
                    <a:lstStyle/>
                    <a:p>
                      <a:pPr algn="ctr"/>
                      <a:r>
                        <a:rPr lang="zh-CN" altLang="en-US" dirty="0" smtClean="0"/>
                        <a:t>相对人</a:t>
                      </a:r>
                      <a:endParaRPr lang="zh-CN" altLang="en-US" dirty="0"/>
                    </a:p>
                  </a:txBody>
                  <a:tcPr/>
                </a:tc>
                <a:tc>
                  <a:txBody>
                    <a:bodyPr/>
                    <a:lstStyle/>
                    <a:p>
                      <a:pPr algn="ctr"/>
                      <a:r>
                        <a:rPr lang="zh-CN" altLang="en-US" dirty="0" smtClean="0"/>
                        <a:t>责任义务</a:t>
                      </a:r>
                      <a:endParaRPr lang="zh-CN" altLang="en-US" dirty="0"/>
                    </a:p>
                  </a:txBody>
                  <a:tcPr/>
                </a:tc>
                <a:tc>
                  <a:txBody>
                    <a:bodyPr/>
                    <a:lstStyle/>
                    <a:p>
                      <a:pPr algn="ctr"/>
                      <a:r>
                        <a:rPr lang="zh-CN" altLang="en-US" dirty="0" smtClean="0"/>
                        <a:t>依据</a:t>
                      </a:r>
                      <a:endParaRPr lang="zh-CN" altLang="en-US" dirty="0"/>
                    </a:p>
                  </a:txBody>
                  <a:tcPr/>
                </a:tc>
                <a:tc>
                  <a:txBody>
                    <a:bodyPr/>
                    <a:lstStyle/>
                    <a:p>
                      <a:pPr algn="ctr"/>
                      <a:r>
                        <a:rPr lang="zh-CN" altLang="en-US" dirty="0" smtClean="0"/>
                        <a:t>备注</a:t>
                      </a:r>
                      <a:endParaRPr lang="zh-CN" altLang="en-US" dirty="0"/>
                    </a:p>
                  </a:txBody>
                  <a:tcPr/>
                </a:tc>
              </a:tr>
              <a:tr h="370840">
                <a:tc>
                  <a:txBody>
                    <a:bodyPr/>
                    <a:lstStyle/>
                    <a:p>
                      <a:pPr algn="ctr"/>
                      <a:r>
                        <a:rPr lang="zh-CN" altLang="en-US" sz="1600" dirty="0" smtClean="0">
                          <a:latin typeface="华文楷体" pitchFamily="2" charset="-122"/>
                          <a:ea typeface="华文楷体" pitchFamily="2" charset="-122"/>
                        </a:rPr>
                        <a:t>设计单位</a:t>
                      </a:r>
                      <a:endParaRPr lang="zh-CN" altLang="en-US" sz="1600" dirty="0"/>
                    </a:p>
                  </a:txBody>
                  <a:tcPr/>
                </a:tc>
                <a:tc>
                  <a:txBody>
                    <a:bodyPr/>
                    <a:lstStyle/>
                    <a:p>
                      <a:pPr algn="l"/>
                      <a:r>
                        <a:rPr lang="zh-CN" altLang="zh-CN" sz="1600" dirty="0" smtClean="0"/>
                        <a:t>设计文件中</a:t>
                      </a:r>
                      <a:r>
                        <a:rPr lang="zh-CN" altLang="en-US" sz="1600" dirty="0" smtClean="0"/>
                        <a:t>应</a:t>
                      </a:r>
                      <a:r>
                        <a:rPr lang="zh-CN" altLang="zh-CN" sz="1600" dirty="0" smtClean="0"/>
                        <a:t>注明选用的建设工程材料的规格、型号、性能等技术指标 </a:t>
                      </a:r>
                      <a:r>
                        <a:rPr lang="zh-CN" altLang="en-US" sz="1600" dirty="0" smtClean="0"/>
                        <a:t>。</a:t>
                      </a:r>
                      <a:endParaRPr lang="zh-CN" altLang="en-US" sz="1600" dirty="0"/>
                    </a:p>
                  </a:txBody>
                  <a:tcPr/>
                </a:tc>
                <a:tc>
                  <a:txBody>
                    <a:bodyPr/>
                    <a:lstStyle/>
                    <a:p>
                      <a:pPr algn="ctr"/>
                      <a:r>
                        <a:rPr lang="en-US" altLang="zh-CN" sz="1600" dirty="0" smtClean="0"/>
                        <a:t>《</a:t>
                      </a:r>
                      <a:r>
                        <a:rPr lang="zh-CN" altLang="zh-CN" sz="1600" dirty="0" smtClean="0"/>
                        <a:t>材料使用监督管理规定</a:t>
                      </a:r>
                      <a:r>
                        <a:rPr lang="en-US" altLang="zh-CN" sz="1600" dirty="0" smtClean="0"/>
                        <a:t>》</a:t>
                      </a:r>
                      <a:endParaRPr lang="zh-CN" altLang="en-US" sz="1600" dirty="0"/>
                    </a:p>
                  </a:txBody>
                  <a:tcPr/>
                </a:tc>
                <a:tc>
                  <a:txBody>
                    <a:bodyPr/>
                    <a:lstStyle/>
                    <a:p>
                      <a:pPr algn="ctr"/>
                      <a:endParaRPr lang="zh-CN" altLang="en-US" sz="1600" dirty="0"/>
                    </a:p>
                  </a:txBody>
                  <a:tcPr/>
                </a:tc>
              </a:tr>
              <a:tr h="370840">
                <a:tc>
                  <a:txBody>
                    <a:bodyPr/>
                    <a:lstStyle/>
                    <a:p>
                      <a:pPr algn="ctr"/>
                      <a:r>
                        <a:rPr lang="zh-CN" altLang="en-US" sz="1600" dirty="0" smtClean="0">
                          <a:latin typeface="华文楷体" pitchFamily="2" charset="-122"/>
                          <a:ea typeface="华文楷体" pitchFamily="2" charset="-122"/>
                        </a:rPr>
                        <a:t>施工单位</a:t>
                      </a:r>
                      <a:endParaRPr lang="zh-CN" altLang="en-US" sz="1600" dirty="0"/>
                    </a:p>
                  </a:txBody>
                  <a:tcPr/>
                </a:tc>
                <a:tc>
                  <a:txBody>
                    <a:bodyPr/>
                    <a:lstStyle/>
                    <a:p>
                      <a:pPr algn="l"/>
                      <a:r>
                        <a:rPr lang="en-US" altLang="zh-CN" sz="1600" dirty="0" smtClean="0"/>
                        <a:t>1</a:t>
                      </a:r>
                      <a:r>
                        <a:rPr lang="zh-CN" altLang="en-US" sz="1600" dirty="0" smtClean="0"/>
                        <a:t>、</a:t>
                      </a:r>
                      <a:r>
                        <a:rPr lang="zh-CN" altLang="zh-CN" sz="1600" dirty="0" smtClean="0"/>
                        <a:t>应当按照规定使用取得生产许可、强制产品认证或者经市建设行政管理部门备案的建设工程材料。</a:t>
                      </a:r>
                    </a:p>
                    <a:p>
                      <a:pPr algn="l"/>
                      <a:r>
                        <a:rPr lang="en-US" altLang="zh-CN" sz="1600" dirty="0" smtClean="0"/>
                        <a:t>2</a:t>
                      </a:r>
                      <a:r>
                        <a:rPr lang="zh-CN" altLang="en-US" sz="1600" dirty="0" smtClean="0"/>
                        <a:t>、</a:t>
                      </a:r>
                      <a:r>
                        <a:rPr lang="zh-CN" altLang="zh-CN" sz="1600" dirty="0" smtClean="0"/>
                        <a:t>对进入施工现场的建设工程材料，应当核验供应单位提供的</a:t>
                      </a:r>
                      <a:r>
                        <a:rPr lang="zh-CN" altLang="en-US" sz="1600" dirty="0" smtClean="0"/>
                        <a:t>相关质量证明文件</a:t>
                      </a:r>
                      <a:r>
                        <a:rPr lang="zh-CN" altLang="zh-CN" sz="1600" dirty="0" smtClean="0"/>
                        <a:t>。</a:t>
                      </a:r>
                    </a:p>
                    <a:p>
                      <a:pPr algn="l"/>
                      <a:r>
                        <a:rPr lang="en-US" altLang="zh-CN" sz="1600" dirty="0" smtClean="0"/>
                        <a:t>3</a:t>
                      </a:r>
                      <a:r>
                        <a:rPr lang="zh-CN" altLang="en-US" sz="1600" dirty="0" smtClean="0"/>
                        <a:t>、</a:t>
                      </a:r>
                      <a:r>
                        <a:rPr lang="zh-CN" altLang="zh-CN" sz="1600" dirty="0" smtClean="0"/>
                        <a:t>使用结构性建设工程材料的，应当在分部工程、分项工程验收和竣工验收时，要求供应单位对供应数量进行确认。</a:t>
                      </a:r>
                      <a:endParaRPr lang="zh-CN" alt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latin typeface="华文楷体" pitchFamily="2" charset="-122"/>
                          <a:ea typeface="华文楷体" pitchFamily="2" charset="-122"/>
                        </a:rPr>
                        <a:t>《</a:t>
                      </a:r>
                      <a:r>
                        <a:rPr lang="zh-CN" altLang="en-US" sz="1600" dirty="0" smtClean="0">
                          <a:latin typeface="华文楷体" pitchFamily="2" charset="-122"/>
                          <a:ea typeface="华文楷体" pitchFamily="2" charset="-122"/>
                        </a:rPr>
                        <a:t>质安条例</a:t>
                      </a:r>
                      <a:r>
                        <a:rPr lang="en-US" altLang="zh-CN" sz="1600" dirty="0" smtClean="0">
                          <a:latin typeface="华文楷体" pitchFamily="2" charset="-122"/>
                          <a:ea typeface="华文楷体" pitchFamily="2" charset="-122"/>
                        </a:rPr>
                        <a:t>》</a:t>
                      </a:r>
                    </a:p>
                  </a:txBody>
                  <a:tcPr/>
                </a:tc>
                <a:tc>
                  <a:txBody>
                    <a:bodyPr/>
                    <a:lstStyle/>
                    <a:p>
                      <a:pPr algn="ctr"/>
                      <a:endParaRPr lang="zh-CN" altLang="en-US" sz="1600" dirty="0"/>
                    </a:p>
                  </a:txBody>
                  <a:tcPr/>
                </a:tc>
              </a:tr>
              <a:tr h="370840">
                <a:tc>
                  <a:txBody>
                    <a:bodyPr/>
                    <a:lstStyle/>
                    <a:p>
                      <a:pPr algn="ctr"/>
                      <a:r>
                        <a:rPr lang="zh-CN" altLang="en-US" sz="1600" dirty="0" smtClean="0">
                          <a:latin typeface="华文楷体" pitchFamily="2" charset="-122"/>
                          <a:ea typeface="华文楷体" pitchFamily="2" charset="-122"/>
                        </a:rPr>
                        <a:t>监理单位</a:t>
                      </a:r>
                      <a:endParaRPr lang="zh-CN" altLang="en-US" sz="1600" dirty="0"/>
                    </a:p>
                  </a:txBody>
                  <a:tcPr/>
                </a:tc>
                <a:tc>
                  <a:txBody>
                    <a:bodyPr/>
                    <a:lstStyle/>
                    <a:p>
                      <a:pPr algn="l"/>
                      <a:r>
                        <a:rPr lang="en-US" altLang="zh-CN" sz="1600" dirty="0" smtClean="0"/>
                        <a:t>1</a:t>
                      </a:r>
                      <a:r>
                        <a:rPr lang="zh-CN" altLang="en-US" sz="1600" dirty="0" smtClean="0"/>
                        <a:t>、</a:t>
                      </a:r>
                      <a:r>
                        <a:rPr lang="zh-CN" altLang="zh-CN" sz="1600" dirty="0" smtClean="0"/>
                        <a:t>对进入施工现场的建设工程材料和设备进行核验，并提出审核意见。</a:t>
                      </a:r>
                      <a:endParaRPr lang="en-US" altLang="zh-CN" sz="1600" dirty="0" smtClean="0"/>
                    </a:p>
                    <a:p>
                      <a:pPr algn="l"/>
                      <a:r>
                        <a:rPr lang="en-US" altLang="zh-CN" sz="1600" dirty="0" smtClean="0"/>
                        <a:t>2</a:t>
                      </a:r>
                      <a:r>
                        <a:rPr lang="zh-CN" altLang="en-US" sz="1600" dirty="0" smtClean="0"/>
                        <a:t>、</a:t>
                      </a:r>
                      <a:r>
                        <a:rPr lang="zh-CN" altLang="zh-CN" sz="1600" dirty="0" smtClean="0"/>
                        <a:t>未经审核的建设工程材料和设备，不得在建设工程上使用或者安装。</a:t>
                      </a:r>
                      <a:endParaRPr lang="zh-CN" alt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latin typeface="华文楷体" pitchFamily="2" charset="-122"/>
                          <a:ea typeface="华文楷体" pitchFamily="2" charset="-122"/>
                        </a:rPr>
                        <a:t>《</a:t>
                      </a:r>
                      <a:r>
                        <a:rPr lang="zh-CN" altLang="en-US" sz="1600" dirty="0" smtClean="0">
                          <a:latin typeface="华文楷体" pitchFamily="2" charset="-122"/>
                          <a:ea typeface="华文楷体" pitchFamily="2" charset="-122"/>
                        </a:rPr>
                        <a:t>质安条例</a:t>
                      </a:r>
                      <a:r>
                        <a:rPr lang="en-US" altLang="zh-CN" sz="1600" dirty="0" smtClean="0">
                          <a:latin typeface="华文楷体" pitchFamily="2" charset="-122"/>
                          <a:ea typeface="华文楷体" pitchFamily="2" charset="-122"/>
                        </a:rPr>
                        <a:t>》</a:t>
                      </a:r>
                    </a:p>
                    <a:p>
                      <a:pPr algn="ctr"/>
                      <a:r>
                        <a:rPr lang="en-US" altLang="zh-CN" sz="1600" dirty="0" smtClean="0"/>
                        <a:t>《</a:t>
                      </a:r>
                      <a:r>
                        <a:rPr lang="zh-CN" altLang="en-US" sz="1600" smtClean="0"/>
                        <a:t>监理办法</a:t>
                      </a:r>
                      <a:r>
                        <a:rPr lang="en-US" altLang="zh-CN" sz="1600" smtClean="0"/>
                        <a:t>》</a:t>
                      </a:r>
                    </a:p>
                  </a:txBody>
                  <a:tcPr/>
                </a:tc>
                <a:tc>
                  <a:txBody>
                    <a:bodyPr/>
                    <a:lstStyle/>
                    <a:p>
                      <a:pPr algn="ctr"/>
                      <a:endParaRPr lang="zh-CN" altLang="en-US" sz="1600" dirty="0"/>
                    </a:p>
                  </a:txBody>
                  <a:tcPr/>
                </a:tc>
              </a:tr>
              <a:tr h="370840">
                <a:tc>
                  <a:txBody>
                    <a:bodyPr/>
                    <a:lstStyle/>
                    <a:p>
                      <a:endParaRPr lang="zh-CN" altLang="en-US" dirty="0"/>
                    </a:p>
                  </a:txBody>
                  <a:tcPr/>
                </a:tc>
                <a:tc>
                  <a:txBody>
                    <a:bodyPr/>
                    <a:lstStyle/>
                    <a:p>
                      <a:endParaRPr lang="zh-CN" altLang="en-US" dirty="0"/>
                    </a:p>
                  </a:txBody>
                  <a:tcPr/>
                </a:tc>
                <a:tc>
                  <a:txBody>
                    <a:bodyPr/>
                    <a:lstStyle/>
                    <a:p>
                      <a:endParaRPr lang="zh-CN" altLang="en-US"/>
                    </a:p>
                  </a:txBody>
                  <a:tcPr/>
                </a:tc>
                <a:tc>
                  <a:txBody>
                    <a:bodyPr/>
                    <a:lstStyle/>
                    <a:p>
                      <a:endParaRPr lang="zh-CN" altLang="en-US"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txBox="1">
            <a:spLocks/>
          </p:cNvSpPr>
          <p:nvPr/>
        </p:nvSpPr>
        <p:spPr>
          <a:xfrm>
            <a:off x="0" y="2500306"/>
            <a:ext cx="9144000" cy="1143000"/>
          </a:xfrm>
          <a:prstGeom prst="rect">
            <a:avLst/>
          </a:prstGeom>
        </p:spPr>
        <p:txBody>
          <a:bodyPr vert="horz"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altLang="en-US" sz="4000" b="0" i="0" u="none" strike="noStrike" kern="1200" cap="none" spc="0" normalizeH="0" baseline="0" noProof="0" dirty="0" smtClean="0">
                <a:ln>
                  <a:noFill/>
                </a:ln>
                <a:solidFill>
                  <a:schemeClr val="tx2"/>
                </a:solidFill>
                <a:effectLst/>
                <a:uLnTx/>
                <a:uFillTx/>
                <a:latin typeface="黑体" pitchFamily="49" charset="-122"/>
                <a:ea typeface="黑体" pitchFamily="49" charset="-122"/>
                <a:cs typeface="+mj-cs"/>
              </a:rPr>
              <a:t>四、现场管理</a:t>
            </a:r>
            <a:endParaRPr kumimoji="0" lang="zh-CN" altLang="en-US" sz="4000" b="0" i="0" u="none" strike="noStrike" kern="1200" cap="none" spc="0" normalizeH="0" baseline="0" noProof="0" dirty="0">
              <a:ln>
                <a:noFill/>
              </a:ln>
              <a:solidFill>
                <a:schemeClr val="tx2"/>
              </a:solidFill>
              <a:effectLst/>
              <a:uLnTx/>
              <a:uFillTx/>
              <a:latin typeface="黑体" pitchFamily="49" charset="-122"/>
              <a:ea typeface="黑体" pitchFamily="49" charset="-122"/>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type="body" orient="vert" idx="4294967295"/>
          </p:nvPr>
        </p:nvSpPr>
        <p:spPr>
          <a:xfrm>
            <a:off x="323528" y="1484784"/>
            <a:ext cx="8496944" cy="4165923"/>
          </a:xfrm>
        </p:spPr>
        <p:txBody>
          <a:bodyPr>
            <a:normAutofit/>
          </a:bodyPr>
          <a:lstStyle/>
          <a:p>
            <a:pPr lvl="0">
              <a:buNone/>
            </a:pPr>
            <a:endParaRPr lang="en-US" altLang="zh-CN" sz="1900" dirty="0" smtClean="0">
              <a:latin typeface="+mn-ea"/>
            </a:endParaRPr>
          </a:p>
          <a:p>
            <a:pPr lvl="0">
              <a:buNone/>
            </a:pPr>
            <a:r>
              <a:rPr lang="en-US" altLang="zh-CN" sz="1900" dirty="0" smtClean="0">
                <a:latin typeface="+mn-ea"/>
              </a:rPr>
              <a:t>              </a:t>
            </a:r>
            <a:r>
              <a:rPr lang="zh-CN" altLang="zh-CN" sz="1900" dirty="0" smtClean="0">
                <a:latin typeface="+mn-ea"/>
              </a:rPr>
              <a:t>施工单位应当结合本企业实际，建立有关修缮工程材料合格供应商选择、材料购销合同签订、材料进场（库）验收、材料质量检测和标识、储存、保管、发放、台帐记录、档案资料汇总及合规性评价的管理制度，以保证所采购和使用的修缮工程材料符合规定的质量、安全和环保要求。</a:t>
            </a:r>
          </a:p>
          <a:p>
            <a:endParaRPr lang="en-US" altLang="zh-CN" sz="1900" dirty="0" smtClean="0">
              <a:latin typeface="华文楷体" pitchFamily="2" charset="-122"/>
              <a:ea typeface="华文楷体" pitchFamily="2" charset="-122"/>
            </a:endParaRPr>
          </a:p>
          <a:p>
            <a:endParaRPr lang="en-US" altLang="zh-CN" sz="2400" dirty="0" smtClean="0">
              <a:latin typeface="华文楷体" pitchFamily="2" charset="-122"/>
              <a:ea typeface="华文楷体" pitchFamily="2" charset="-122"/>
            </a:endParaRPr>
          </a:p>
          <a:p>
            <a:endParaRPr lang="en-US" altLang="zh-CN" sz="2400" dirty="0" smtClean="0">
              <a:latin typeface="华文楷体" pitchFamily="2" charset="-122"/>
              <a:ea typeface="华文楷体" pitchFamily="2" charset="-122"/>
            </a:endParaRPr>
          </a:p>
          <a:p>
            <a:endParaRPr lang="en-US" altLang="zh-CN" sz="2400" dirty="0" smtClean="0">
              <a:latin typeface="华文楷体" pitchFamily="2" charset="-122"/>
              <a:ea typeface="华文楷体" pitchFamily="2" charset="-122"/>
            </a:endParaRPr>
          </a:p>
        </p:txBody>
      </p:sp>
      <p:sp>
        <p:nvSpPr>
          <p:cNvPr id="5" name="标题 1"/>
          <p:cNvSpPr txBox="1">
            <a:spLocks/>
          </p:cNvSpPr>
          <p:nvPr/>
        </p:nvSpPr>
        <p:spPr>
          <a:xfrm>
            <a:off x="0" y="274638"/>
            <a:ext cx="9144000" cy="1143000"/>
          </a:xfrm>
          <a:prstGeom prst="rect">
            <a:avLst/>
          </a:prstGeom>
        </p:spPr>
        <p:txBody>
          <a:bodyPr vert="horz"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altLang="en-US" sz="3600" b="0" i="0" u="none" strike="noStrike" kern="1200" cap="none" spc="0" normalizeH="0" baseline="0" noProof="0" dirty="0" smtClean="0">
                <a:ln>
                  <a:noFill/>
                </a:ln>
                <a:solidFill>
                  <a:schemeClr val="tx2"/>
                </a:solidFill>
                <a:effectLst/>
                <a:uLnTx/>
                <a:uFillTx/>
                <a:latin typeface="黑体" pitchFamily="49" charset="-122"/>
                <a:ea typeface="黑体" pitchFamily="49" charset="-122"/>
                <a:cs typeface="+mj-cs"/>
              </a:rPr>
              <a:t>（一）管理制度</a:t>
            </a:r>
            <a:endParaRPr kumimoji="0" lang="zh-CN" altLang="en-US" sz="3600" b="0" i="0" u="none" strike="noStrike" kern="1200" cap="none" spc="0" normalizeH="0" baseline="0" noProof="0" dirty="0">
              <a:ln>
                <a:noFill/>
              </a:ln>
              <a:solidFill>
                <a:schemeClr val="tx2"/>
              </a:solidFill>
              <a:effectLst/>
              <a:uLnTx/>
              <a:uFillTx/>
              <a:latin typeface="黑体" pitchFamily="49" charset="-122"/>
              <a:ea typeface="黑体" pitchFamily="49" charset="-122"/>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type="body" orient="vert" idx="4294967295"/>
          </p:nvPr>
        </p:nvSpPr>
        <p:spPr>
          <a:xfrm>
            <a:off x="323528" y="1484784"/>
            <a:ext cx="8496944" cy="4165923"/>
          </a:xfrm>
        </p:spPr>
        <p:txBody>
          <a:bodyPr>
            <a:normAutofit/>
          </a:bodyPr>
          <a:lstStyle/>
          <a:p>
            <a:pPr lvl="0">
              <a:buNone/>
            </a:pPr>
            <a:r>
              <a:rPr lang="en-US" altLang="zh-CN" sz="1900" dirty="0" smtClean="0">
                <a:latin typeface="黑体" pitchFamily="49" charset="-122"/>
                <a:ea typeface="黑体" pitchFamily="49" charset="-122"/>
              </a:rPr>
              <a:t>        </a:t>
            </a:r>
            <a:endParaRPr lang="en-US" altLang="zh-CN" sz="1900" dirty="0" smtClean="0">
              <a:latin typeface="+mn-ea"/>
            </a:endParaRPr>
          </a:p>
          <a:p>
            <a:pPr fontAlgn="ctr">
              <a:buNone/>
            </a:pPr>
            <a:r>
              <a:rPr lang="en-US" altLang="zh-CN" sz="2000" dirty="0" smtClean="0"/>
              <a:t>                </a:t>
            </a:r>
            <a:r>
              <a:rPr lang="zh-CN" altLang="zh-CN" sz="2000" dirty="0" smtClean="0"/>
              <a:t>施工单位应对进场材料进行进货检验，并向监理单位报验，确保选用的工程材料质量符合国家、行业和本市地方标准。</a:t>
            </a:r>
            <a:endParaRPr lang="en-US" altLang="zh-CN" sz="2000" dirty="0" smtClean="0"/>
          </a:p>
          <a:p>
            <a:pPr fontAlgn="ctr">
              <a:buNone/>
            </a:pPr>
            <a:r>
              <a:rPr lang="en-US" altLang="zh-CN" sz="2000" dirty="0" smtClean="0"/>
              <a:t>                </a:t>
            </a:r>
            <a:r>
              <a:rPr lang="zh-CN" altLang="zh-CN" sz="2000" dirty="0" smtClean="0"/>
              <a:t>材料进场时，施工单位应对进场材料进行进货检验，并对相关资料进行核查：</a:t>
            </a:r>
          </a:p>
          <a:p>
            <a:pPr fontAlgn="ctr">
              <a:buNone/>
            </a:pPr>
            <a:r>
              <a:rPr lang="en-US" altLang="zh-CN" sz="2000" dirty="0" smtClean="0"/>
              <a:t>                1</a:t>
            </a:r>
            <a:r>
              <a:rPr lang="zh-CN" altLang="zh-CN" sz="2000" dirty="0" smtClean="0"/>
              <a:t>、进场材料是否属于禁止或限制使用的修缮工程材料。</a:t>
            </a:r>
          </a:p>
          <a:p>
            <a:pPr lvl="0">
              <a:buNone/>
            </a:pPr>
            <a:endParaRPr lang="zh-CN" altLang="zh-CN" sz="1900" dirty="0" smtClean="0">
              <a:latin typeface="+mn-ea"/>
            </a:endParaRPr>
          </a:p>
          <a:p>
            <a:endParaRPr lang="en-US" altLang="zh-CN" sz="1900" dirty="0" smtClean="0">
              <a:latin typeface="华文楷体" pitchFamily="2" charset="-122"/>
              <a:ea typeface="华文楷体" pitchFamily="2" charset="-122"/>
            </a:endParaRPr>
          </a:p>
          <a:p>
            <a:endParaRPr lang="en-US" altLang="zh-CN" sz="2400" dirty="0" smtClean="0">
              <a:latin typeface="华文楷体" pitchFamily="2" charset="-122"/>
              <a:ea typeface="华文楷体" pitchFamily="2" charset="-122"/>
            </a:endParaRPr>
          </a:p>
          <a:p>
            <a:endParaRPr lang="en-US" altLang="zh-CN" sz="2400" dirty="0" smtClean="0">
              <a:latin typeface="华文楷体" pitchFamily="2" charset="-122"/>
              <a:ea typeface="华文楷体" pitchFamily="2" charset="-122"/>
            </a:endParaRPr>
          </a:p>
          <a:p>
            <a:endParaRPr lang="en-US" altLang="zh-CN" sz="2400" dirty="0" smtClean="0">
              <a:latin typeface="华文楷体" pitchFamily="2" charset="-122"/>
              <a:ea typeface="华文楷体" pitchFamily="2" charset="-122"/>
            </a:endParaRPr>
          </a:p>
        </p:txBody>
      </p:sp>
      <p:sp>
        <p:nvSpPr>
          <p:cNvPr id="5" name="标题 1"/>
          <p:cNvSpPr txBox="1">
            <a:spLocks/>
          </p:cNvSpPr>
          <p:nvPr/>
        </p:nvSpPr>
        <p:spPr>
          <a:xfrm>
            <a:off x="0" y="274638"/>
            <a:ext cx="9144000" cy="1143000"/>
          </a:xfrm>
          <a:prstGeom prst="rect">
            <a:avLst/>
          </a:prstGeom>
        </p:spPr>
        <p:txBody>
          <a:bodyPr vert="horz"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altLang="en-US" sz="3600" b="0" i="0" u="none" strike="noStrike" kern="1200" cap="none" spc="0" normalizeH="0" baseline="0" noProof="0" dirty="0" smtClean="0">
                <a:ln>
                  <a:noFill/>
                </a:ln>
                <a:solidFill>
                  <a:schemeClr val="tx2"/>
                </a:solidFill>
                <a:effectLst/>
                <a:uLnTx/>
                <a:uFillTx/>
                <a:latin typeface="黑体" pitchFamily="49" charset="-122"/>
                <a:ea typeface="黑体" pitchFamily="49" charset="-122"/>
                <a:cs typeface="+mj-cs"/>
              </a:rPr>
              <a:t>（二）材料进场</a:t>
            </a:r>
            <a:endParaRPr kumimoji="0" lang="zh-CN" altLang="en-US" sz="3600" b="0" i="0" u="none" strike="noStrike" kern="1200" cap="none" spc="0" normalizeH="0" baseline="0" noProof="0" dirty="0">
              <a:ln>
                <a:noFill/>
              </a:ln>
              <a:solidFill>
                <a:schemeClr val="tx2"/>
              </a:solidFill>
              <a:effectLst/>
              <a:uLnTx/>
              <a:uFillTx/>
              <a:latin typeface="黑体" pitchFamily="49" charset="-122"/>
              <a:ea typeface="黑体" pitchFamily="49" charset="-122"/>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type="body" orient="vert" idx="4294967295"/>
          </p:nvPr>
        </p:nvSpPr>
        <p:spPr>
          <a:xfrm>
            <a:off x="323528" y="1484784"/>
            <a:ext cx="8496944" cy="4165923"/>
          </a:xfrm>
        </p:spPr>
        <p:txBody>
          <a:bodyPr>
            <a:normAutofit/>
          </a:bodyPr>
          <a:lstStyle/>
          <a:p>
            <a:pPr>
              <a:buNone/>
            </a:pPr>
            <a:endParaRPr lang="en-US" altLang="zh-CN" sz="2400" dirty="0" smtClean="0">
              <a:latin typeface="华文楷体" pitchFamily="2" charset="-122"/>
              <a:ea typeface="华文楷体" pitchFamily="2" charset="-122"/>
            </a:endParaRPr>
          </a:p>
          <a:p>
            <a:pPr>
              <a:buNone/>
            </a:pPr>
            <a:r>
              <a:rPr lang="en-US" altLang="zh-CN" sz="2400" dirty="0" smtClean="0">
                <a:latin typeface="华文楷体" pitchFamily="2" charset="-122"/>
                <a:ea typeface="华文楷体" pitchFamily="2" charset="-122"/>
              </a:rPr>
              <a:t>    </a:t>
            </a:r>
          </a:p>
          <a:p>
            <a:pPr>
              <a:buNone/>
            </a:pPr>
            <a:r>
              <a:rPr lang="en-US" altLang="zh-CN" sz="2400" dirty="0" smtClean="0">
                <a:latin typeface="华文楷体" pitchFamily="2" charset="-122"/>
                <a:ea typeface="华文楷体" pitchFamily="2" charset="-122"/>
              </a:rPr>
              <a:t>   </a:t>
            </a:r>
          </a:p>
          <a:p>
            <a:endParaRPr lang="en-US" altLang="zh-CN" sz="2800" dirty="0" smtClean="0">
              <a:latin typeface="黑体" pitchFamily="49" charset="-122"/>
              <a:ea typeface="黑体" pitchFamily="49" charset="-122"/>
            </a:endParaRPr>
          </a:p>
        </p:txBody>
      </p:sp>
      <p:sp>
        <p:nvSpPr>
          <p:cNvPr id="5" name="标题 1"/>
          <p:cNvSpPr txBox="1">
            <a:spLocks/>
          </p:cNvSpPr>
          <p:nvPr/>
        </p:nvSpPr>
        <p:spPr>
          <a:xfrm>
            <a:off x="0" y="274638"/>
            <a:ext cx="9144000" cy="1143000"/>
          </a:xfrm>
          <a:prstGeom prst="rect">
            <a:avLst/>
          </a:prstGeom>
        </p:spPr>
        <p:txBody>
          <a:bodyPr vert="horz"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zh-CN" sz="3600" b="0" i="0" u="none" strike="noStrike" kern="1200" cap="none" spc="0" normalizeH="0" baseline="0" noProof="0" dirty="0" smtClean="0">
                <a:ln>
                  <a:noFill/>
                </a:ln>
                <a:solidFill>
                  <a:schemeClr val="tx2"/>
                </a:solidFill>
                <a:effectLst/>
                <a:uLnTx/>
                <a:uFillTx/>
                <a:latin typeface="黑体" pitchFamily="49" charset="-122"/>
                <a:ea typeface="黑体" pitchFamily="49" charset="-122"/>
                <a:cs typeface="+mj-cs"/>
              </a:rPr>
              <a:t>1</a:t>
            </a:r>
            <a:r>
              <a:rPr kumimoji="0" lang="zh-CN" altLang="en-US" sz="3600" b="0" i="0" u="none" strike="noStrike" kern="1200" cap="none" spc="0" normalizeH="0" baseline="0" noProof="0" dirty="0" smtClean="0">
                <a:ln>
                  <a:noFill/>
                </a:ln>
                <a:solidFill>
                  <a:schemeClr val="tx2"/>
                </a:solidFill>
                <a:effectLst/>
                <a:uLnTx/>
                <a:uFillTx/>
                <a:latin typeface="黑体" pitchFamily="49" charset="-122"/>
                <a:ea typeface="黑体" pitchFamily="49" charset="-122"/>
                <a:cs typeface="+mj-cs"/>
              </a:rPr>
              <a:t>、禁限材料</a:t>
            </a:r>
            <a:endParaRPr kumimoji="0" lang="zh-CN" altLang="en-US" sz="3600" b="0" i="0" u="none" strike="noStrike" kern="1200" cap="none" spc="0" normalizeH="0" baseline="0" noProof="0" dirty="0">
              <a:ln>
                <a:noFill/>
              </a:ln>
              <a:solidFill>
                <a:schemeClr val="tx2"/>
              </a:solidFill>
              <a:effectLst/>
              <a:uLnTx/>
              <a:uFillTx/>
              <a:latin typeface="黑体" pitchFamily="49" charset="-122"/>
              <a:ea typeface="黑体" pitchFamily="49" charset="-122"/>
              <a:cs typeface="+mj-cs"/>
            </a:endParaRPr>
          </a:p>
        </p:txBody>
      </p:sp>
      <p:graphicFrame>
        <p:nvGraphicFramePr>
          <p:cNvPr id="7" name="表格 6"/>
          <p:cNvGraphicFramePr>
            <a:graphicFrameLocks noGrp="1"/>
          </p:cNvGraphicFramePr>
          <p:nvPr/>
        </p:nvGraphicFramePr>
        <p:xfrm>
          <a:off x="467544" y="1484784"/>
          <a:ext cx="8208912" cy="4221480"/>
        </p:xfrm>
        <a:graphic>
          <a:graphicData uri="http://schemas.openxmlformats.org/drawingml/2006/table">
            <a:tbl>
              <a:tblPr firstRow="1" bandRow="1">
                <a:tableStyleId>{5C22544A-7EE6-4342-B048-85BDC9FD1C3A}</a:tableStyleId>
              </a:tblPr>
              <a:tblGrid>
                <a:gridCol w="4033018"/>
                <a:gridCol w="1367582"/>
                <a:gridCol w="2808312"/>
              </a:tblGrid>
              <a:tr h="370840">
                <a:tc>
                  <a:txBody>
                    <a:bodyPr/>
                    <a:lstStyle/>
                    <a:p>
                      <a:pPr algn="ctr"/>
                      <a:r>
                        <a:rPr lang="zh-CN" altLang="en-US" dirty="0" smtClean="0"/>
                        <a:t>禁限产品</a:t>
                      </a:r>
                      <a:endParaRPr lang="zh-CN" altLang="en-US" dirty="0"/>
                    </a:p>
                  </a:txBody>
                  <a:tcPr/>
                </a:tc>
                <a:tc>
                  <a:txBody>
                    <a:bodyPr/>
                    <a:lstStyle/>
                    <a:p>
                      <a:pPr algn="ctr"/>
                      <a:r>
                        <a:rPr lang="zh-CN" altLang="en-US" dirty="0" smtClean="0"/>
                        <a:t>禁限范围</a:t>
                      </a:r>
                      <a:endParaRPr lang="zh-CN" altLang="en-US" dirty="0"/>
                    </a:p>
                  </a:txBody>
                  <a:tcPr/>
                </a:tc>
                <a:tc>
                  <a:txBody>
                    <a:bodyPr/>
                    <a:lstStyle/>
                    <a:p>
                      <a:pPr algn="ctr"/>
                      <a:r>
                        <a:rPr lang="zh-CN" altLang="en-US" dirty="0" smtClean="0"/>
                        <a:t>文件</a:t>
                      </a:r>
                      <a:endParaRPr lang="zh-CN" altLang="en-US" dirty="0"/>
                    </a:p>
                  </a:txBody>
                  <a:tcPr/>
                </a:tc>
              </a:tr>
              <a:tr h="370840">
                <a:tc>
                  <a:txBody>
                    <a:bodyPr/>
                    <a:lstStyle/>
                    <a:p>
                      <a:r>
                        <a:rPr lang="zh-CN" altLang="zh-CN" sz="1800" dirty="0" smtClean="0"/>
                        <a:t>纸胎油毡、焦油型防水涂料、石棉类防水材料等落后防水材料</a:t>
                      </a:r>
                      <a:endParaRPr lang="zh-CN" altLang="en-US" dirty="0"/>
                    </a:p>
                  </a:txBody>
                  <a:tcPr/>
                </a:tc>
                <a:tc>
                  <a:txBody>
                    <a:bodyPr/>
                    <a:lstStyle/>
                    <a:p>
                      <a:pPr algn="ctr"/>
                      <a:r>
                        <a:rPr lang="zh-CN" altLang="en-US" dirty="0" smtClean="0"/>
                        <a:t>住宅修缮</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t>《</a:t>
                      </a:r>
                      <a:r>
                        <a:rPr lang="zh-CN" altLang="en-US" sz="1800" dirty="0" smtClean="0"/>
                        <a:t>禁限目录（第一批</a:t>
                      </a:r>
                      <a:r>
                        <a:rPr lang="en-US" altLang="zh-CN" sz="1800" dirty="0" smtClean="0"/>
                        <a:t>》</a:t>
                      </a:r>
                      <a:endParaRPr lang="zh-CN" altLang="en-US" dirty="0" smtClean="0"/>
                    </a:p>
                  </a:txBody>
                  <a:tcPr/>
                </a:tc>
              </a:tr>
              <a:tr h="370840">
                <a:tc>
                  <a:txBody>
                    <a:bodyPr/>
                    <a:lstStyle/>
                    <a:p>
                      <a:r>
                        <a:rPr lang="zh-CN" altLang="zh-CN" sz="1800" dirty="0" smtClean="0"/>
                        <a:t>现场搅拌砂浆</a:t>
                      </a:r>
                      <a:endParaRPr lang="zh-CN"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dirty="0" smtClean="0"/>
                        <a:t>住宅修缮</a:t>
                      </a:r>
                    </a:p>
                  </a:txBody>
                  <a:tcPr/>
                </a:tc>
                <a:tc>
                  <a:txBody>
                    <a:bodyPr/>
                    <a:lstStyle/>
                    <a:p>
                      <a:r>
                        <a:rPr lang="en-US" altLang="zh-CN" sz="1800" dirty="0" smtClean="0"/>
                        <a:t>《</a:t>
                      </a:r>
                      <a:r>
                        <a:rPr lang="zh-CN" altLang="en-US" sz="1800" dirty="0" smtClean="0"/>
                        <a:t>禁限目录（第三批）</a:t>
                      </a:r>
                      <a:r>
                        <a:rPr lang="en-US" altLang="zh-CN" sz="1800" dirty="0" smtClean="0"/>
                        <a:t>》</a:t>
                      </a:r>
                      <a:endParaRPr lang="zh-CN" altLang="en-US" dirty="0"/>
                    </a:p>
                  </a:txBody>
                  <a:tcPr/>
                </a:tc>
              </a:tr>
              <a:tr h="370840">
                <a:tc>
                  <a:txBody>
                    <a:bodyPr/>
                    <a:lstStyle/>
                    <a:p>
                      <a:r>
                        <a:rPr lang="zh-CN" altLang="zh-CN" sz="1800" dirty="0" smtClean="0"/>
                        <a:t>强度等级为</a:t>
                      </a:r>
                      <a:r>
                        <a:rPr lang="en-US" altLang="zh-CN" sz="1800" dirty="0" smtClean="0"/>
                        <a:t>32.5</a:t>
                      </a:r>
                      <a:r>
                        <a:rPr lang="zh-CN" altLang="zh-CN" sz="1800" dirty="0" smtClean="0"/>
                        <a:t>和</a:t>
                      </a:r>
                      <a:r>
                        <a:rPr lang="en-US" altLang="zh-CN" sz="1800" dirty="0" smtClean="0"/>
                        <a:t>32.5R</a:t>
                      </a:r>
                      <a:r>
                        <a:rPr lang="zh-CN" altLang="zh-CN" sz="1800" dirty="0" smtClean="0"/>
                        <a:t>的通用硅酸盐水泥</a:t>
                      </a:r>
                      <a:endParaRPr lang="zh-CN"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dirty="0" smtClean="0"/>
                        <a:t>住宅修缮</a:t>
                      </a:r>
                    </a:p>
                    <a:p>
                      <a:pPr algn="ctr"/>
                      <a:endParaRPr lang="zh-CN" altLang="en-US" dirty="0"/>
                    </a:p>
                  </a:txBody>
                  <a:tcPr/>
                </a:tc>
                <a:tc>
                  <a:txBody>
                    <a:bodyPr/>
                    <a:lstStyle/>
                    <a:p>
                      <a:r>
                        <a:rPr lang="en-US" altLang="zh-CN" sz="1800" dirty="0" smtClean="0"/>
                        <a:t>《</a:t>
                      </a:r>
                      <a:r>
                        <a:rPr lang="zh-CN" altLang="en-US" sz="1800" dirty="0" smtClean="0"/>
                        <a:t>禁限目录（第四批）</a:t>
                      </a:r>
                      <a:r>
                        <a:rPr lang="en-US" altLang="zh-CN" sz="1800" dirty="0" smtClean="0"/>
                        <a:t>》</a:t>
                      </a:r>
                      <a:endParaRPr lang="zh-CN" altLang="en-US" dirty="0"/>
                    </a:p>
                  </a:txBody>
                  <a:tcPr/>
                </a:tc>
              </a:tr>
              <a:tr h="370840">
                <a:tc>
                  <a:txBody>
                    <a:bodyPr/>
                    <a:lstStyle/>
                    <a:p>
                      <a:r>
                        <a:rPr lang="zh-CN" altLang="zh-CN" sz="1800" dirty="0" smtClean="0"/>
                        <a:t>沥青柔性复合胎防水卷材</a:t>
                      </a:r>
                      <a:endParaRPr lang="zh-CN"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dirty="0" smtClean="0"/>
                        <a:t>住宅修缮</a:t>
                      </a:r>
                    </a:p>
                  </a:txBody>
                  <a:tcPr/>
                </a:tc>
                <a:tc>
                  <a:txBody>
                    <a:bodyPr/>
                    <a:lstStyle/>
                    <a:p>
                      <a:r>
                        <a:rPr lang="en-US" altLang="zh-CN" sz="1800" dirty="0" smtClean="0"/>
                        <a:t>《</a:t>
                      </a:r>
                      <a:r>
                        <a:rPr lang="zh-CN" altLang="en-US" sz="1800" dirty="0" smtClean="0"/>
                        <a:t>禁限目录（第四批）</a:t>
                      </a:r>
                      <a:r>
                        <a:rPr lang="en-US" altLang="zh-CN" sz="1800" dirty="0" smtClean="0"/>
                        <a:t>》</a:t>
                      </a:r>
                      <a:endParaRPr lang="zh-CN" altLang="en-US" dirty="0"/>
                    </a:p>
                  </a:txBody>
                  <a:tcPr/>
                </a:tc>
              </a:tr>
              <a:tr h="370840">
                <a:tc>
                  <a:txBody>
                    <a:bodyPr/>
                    <a:lstStyle/>
                    <a:p>
                      <a:r>
                        <a:rPr lang="zh-CN" altLang="zh-CN" sz="1800" dirty="0" smtClean="0"/>
                        <a:t>现场加工拼装建筑外窗（大型组装窗和带有转角的凸窗除外）</a:t>
                      </a:r>
                      <a:endParaRPr lang="zh-CN"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dirty="0" smtClean="0"/>
                        <a:t>住宅修缮</a:t>
                      </a:r>
                    </a:p>
                    <a:p>
                      <a:pPr algn="ctr"/>
                      <a:endParaRPr lang="zh-CN" altLang="en-US" dirty="0"/>
                    </a:p>
                  </a:txBody>
                  <a:tcPr/>
                </a:tc>
                <a:tc>
                  <a:txBody>
                    <a:bodyPr/>
                    <a:lstStyle/>
                    <a:p>
                      <a:r>
                        <a:rPr lang="en-US" altLang="zh-CN" sz="1800" dirty="0" smtClean="0"/>
                        <a:t>《</a:t>
                      </a:r>
                      <a:r>
                        <a:rPr lang="zh-CN" altLang="en-US" sz="1800" dirty="0" smtClean="0"/>
                        <a:t>禁限目录（第五批）</a:t>
                      </a:r>
                      <a:r>
                        <a:rPr lang="en-US" altLang="zh-CN" sz="1800" dirty="0" smtClean="0"/>
                        <a:t>》</a:t>
                      </a:r>
                      <a:endParaRPr lang="zh-CN"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800" dirty="0" smtClean="0"/>
                        <a:t>明火热熔法施工的改性沥青类防水卷材</a:t>
                      </a:r>
                      <a:endParaRPr lang="zh-CN" altLang="en-US" dirty="0" smtClean="0"/>
                    </a:p>
                    <a:p>
                      <a:endParaRPr lang="zh-CN"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dirty="0" smtClean="0"/>
                        <a:t>住宅修缮</a:t>
                      </a:r>
                    </a:p>
                    <a:p>
                      <a:pPr algn="ctr"/>
                      <a:endParaRPr lang="zh-CN" altLang="en-US" dirty="0"/>
                    </a:p>
                  </a:txBody>
                  <a:tcPr/>
                </a:tc>
                <a:tc>
                  <a:txBody>
                    <a:bodyPr/>
                    <a:lstStyle/>
                    <a:p>
                      <a:r>
                        <a:rPr lang="en-US" altLang="zh-CN" sz="1800" dirty="0" smtClean="0"/>
                        <a:t>《</a:t>
                      </a:r>
                      <a:r>
                        <a:rPr lang="zh-CN" altLang="en-US" sz="1800" dirty="0" smtClean="0"/>
                        <a:t>禁限目录（第五批）</a:t>
                      </a:r>
                      <a:r>
                        <a:rPr lang="en-US" altLang="zh-CN" sz="1800" dirty="0" smtClean="0"/>
                        <a:t>》</a:t>
                      </a:r>
                      <a:r>
                        <a:rPr lang="zh-CN" altLang="zh-CN" sz="1800" dirty="0" smtClean="0"/>
                        <a:t> 《关于进一步加强本市住宅修缮工程施工现场消防安全工作的通知》</a:t>
                      </a:r>
                      <a:endParaRPr lang="zh-CN" altLang="en-US"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type="body" orient="vert" idx="4294967295"/>
          </p:nvPr>
        </p:nvSpPr>
        <p:spPr>
          <a:xfrm>
            <a:off x="323528" y="1484784"/>
            <a:ext cx="8496944" cy="4165923"/>
          </a:xfrm>
        </p:spPr>
        <p:txBody>
          <a:bodyPr>
            <a:normAutofit/>
          </a:bodyPr>
          <a:lstStyle/>
          <a:p>
            <a:pPr>
              <a:buNone/>
            </a:pPr>
            <a:endParaRPr lang="en-US" altLang="zh-CN" sz="2400" dirty="0" smtClean="0">
              <a:latin typeface="华文楷体" pitchFamily="2" charset="-122"/>
              <a:ea typeface="华文楷体" pitchFamily="2" charset="-122"/>
            </a:endParaRPr>
          </a:p>
          <a:p>
            <a:pPr>
              <a:buNone/>
            </a:pPr>
            <a:r>
              <a:rPr lang="en-US" altLang="zh-CN" sz="2400" dirty="0" smtClean="0">
                <a:latin typeface="华文楷体" pitchFamily="2" charset="-122"/>
                <a:ea typeface="华文楷体" pitchFamily="2" charset="-122"/>
              </a:rPr>
              <a:t>    </a:t>
            </a:r>
          </a:p>
          <a:p>
            <a:pPr>
              <a:buNone/>
            </a:pPr>
            <a:r>
              <a:rPr lang="en-US" altLang="zh-CN" sz="2400" dirty="0" smtClean="0">
                <a:latin typeface="华文楷体" pitchFamily="2" charset="-122"/>
                <a:ea typeface="华文楷体" pitchFamily="2" charset="-122"/>
              </a:rPr>
              <a:t>   </a:t>
            </a:r>
          </a:p>
          <a:p>
            <a:endParaRPr lang="en-US" altLang="zh-CN" sz="2800" dirty="0" smtClean="0">
              <a:latin typeface="黑体" pitchFamily="49" charset="-122"/>
              <a:ea typeface="黑体" pitchFamily="49" charset="-122"/>
            </a:endParaRPr>
          </a:p>
        </p:txBody>
      </p:sp>
      <p:sp>
        <p:nvSpPr>
          <p:cNvPr id="5" name="标题 1"/>
          <p:cNvSpPr txBox="1">
            <a:spLocks/>
          </p:cNvSpPr>
          <p:nvPr/>
        </p:nvSpPr>
        <p:spPr>
          <a:xfrm>
            <a:off x="0" y="274638"/>
            <a:ext cx="9144000" cy="1143000"/>
          </a:xfrm>
          <a:prstGeom prst="rect">
            <a:avLst/>
          </a:prstGeom>
        </p:spPr>
        <p:txBody>
          <a:bodyPr vert="horz" rtlCol="0" anchor="ctr">
            <a:normAutofit/>
          </a:bodyPr>
          <a:lstStyle/>
          <a:p>
            <a:pPr algn="ctr">
              <a:spcBef>
                <a:spcPct val="0"/>
              </a:spcBef>
              <a:defRPr/>
            </a:pPr>
            <a:endParaRPr lang="zh-CN" altLang="en-US" sz="4000" dirty="0" smtClean="0">
              <a:solidFill>
                <a:schemeClr val="tx2"/>
              </a:solidFill>
              <a:latin typeface="黑体" pitchFamily="49" charset="-122"/>
              <a:ea typeface="黑体" pitchFamily="49" charset="-122"/>
            </a:endParaRPr>
          </a:p>
        </p:txBody>
      </p:sp>
      <p:graphicFrame>
        <p:nvGraphicFramePr>
          <p:cNvPr id="7" name="表格 6"/>
          <p:cNvGraphicFramePr>
            <a:graphicFrameLocks noGrp="1"/>
          </p:cNvGraphicFramePr>
          <p:nvPr/>
        </p:nvGraphicFramePr>
        <p:xfrm>
          <a:off x="467544" y="1484784"/>
          <a:ext cx="8208912" cy="2565400"/>
        </p:xfrm>
        <a:graphic>
          <a:graphicData uri="http://schemas.openxmlformats.org/drawingml/2006/table">
            <a:tbl>
              <a:tblPr firstRow="1" bandRow="1">
                <a:tableStyleId>{5C22544A-7EE6-4342-B048-85BDC9FD1C3A}</a:tableStyleId>
              </a:tblPr>
              <a:tblGrid>
                <a:gridCol w="3384376"/>
                <a:gridCol w="2088232"/>
                <a:gridCol w="2736304"/>
              </a:tblGrid>
              <a:tr h="370840">
                <a:tc>
                  <a:txBody>
                    <a:bodyPr/>
                    <a:lstStyle/>
                    <a:p>
                      <a:pPr algn="ctr"/>
                      <a:r>
                        <a:rPr lang="zh-CN" altLang="en-US" dirty="0" smtClean="0"/>
                        <a:t>应用要求</a:t>
                      </a:r>
                      <a:endParaRPr lang="zh-CN" altLang="en-US" dirty="0"/>
                    </a:p>
                  </a:txBody>
                  <a:tcPr/>
                </a:tc>
                <a:tc>
                  <a:txBody>
                    <a:bodyPr/>
                    <a:lstStyle/>
                    <a:p>
                      <a:pPr algn="ctr"/>
                      <a:r>
                        <a:rPr lang="zh-CN" altLang="en-US" dirty="0" smtClean="0"/>
                        <a:t>执行标准</a:t>
                      </a:r>
                      <a:endParaRPr lang="zh-CN" altLang="en-US" dirty="0"/>
                    </a:p>
                  </a:txBody>
                  <a:tcPr/>
                </a:tc>
                <a:tc>
                  <a:txBody>
                    <a:bodyPr/>
                    <a:lstStyle/>
                    <a:p>
                      <a:pPr algn="ctr"/>
                      <a:r>
                        <a:rPr lang="zh-CN" altLang="en-US" dirty="0" smtClean="0"/>
                        <a:t>规范</a:t>
                      </a:r>
                      <a:endParaRPr lang="zh-CN" altLang="en-US" dirty="0"/>
                    </a:p>
                  </a:txBody>
                  <a:tcPr/>
                </a:tc>
              </a:tr>
              <a:tr h="370840">
                <a:tc>
                  <a:txBody>
                    <a:bodyPr/>
                    <a:lstStyle/>
                    <a:p>
                      <a:r>
                        <a:rPr lang="zh-CN" altLang="zh-CN" sz="1800" dirty="0" smtClean="0"/>
                        <a:t>合成树脂乳液外墙涂料应符合一等品及以上的等级要求</a:t>
                      </a:r>
                      <a:endParaRPr lang="zh-CN" altLang="en-US" dirty="0"/>
                    </a:p>
                  </a:txBody>
                  <a:tcPr/>
                </a:tc>
                <a:tc>
                  <a:txBody>
                    <a:bodyPr/>
                    <a:lstStyle/>
                    <a:p>
                      <a:r>
                        <a:rPr lang="zh-CN" altLang="zh-CN" sz="1800" dirty="0" smtClean="0"/>
                        <a:t>《合成树脂乳液外墙涂料》</a:t>
                      </a:r>
                      <a:endParaRPr lang="en-US" altLang="zh-CN" sz="1800" dirty="0" smtClean="0"/>
                    </a:p>
                    <a:p>
                      <a:r>
                        <a:rPr lang="zh-CN" altLang="zh-CN" sz="1800" dirty="0" smtClean="0"/>
                        <a:t>（</a:t>
                      </a:r>
                      <a:r>
                        <a:rPr lang="en-US" altLang="zh-CN" sz="1800" dirty="0" smtClean="0"/>
                        <a:t>GB</a:t>
                      </a:r>
                      <a:r>
                        <a:rPr lang="zh-CN" altLang="zh-CN" sz="1800" dirty="0" smtClean="0"/>
                        <a:t>／</a:t>
                      </a:r>
                      <a:r>
                        <a:rPr lang="en-US" altLang="zh-CN" sz="1800" dirty="0" smtClean="0"/>
                        <a:t>T 9755</a:t>
                      </a:r>
                      <a:r>
                        <a:rPr lang="zh-CN" altLang="zh-CN" sz="1800" dirty="0" smtClean="0"/>
                        <a:t>）</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800" dirty="0" smtClean="0"/>
                        <a:t>《外墙涂料工程应用技术规程》（</a:t>
                      </a:r>
                      <a:r>
                        <a:rPr lang="en-US" altLang="zh-CN" sz="1800" dirty="0" smtClean="0"/>
                        <a:t>DG/TJ08-504</a:t>
                      </a:r>
                      <a:r>
                        <a:rPr lang="zh-CN" altLang="zh-CN" sz="1800" dirty="0" smtClean="0"/>
                        <a:t>）</a:t>
                      </a:r>
                      <a:endParaRPr lang="zh-CN" altLang="en-US" dirty="0" smtClean="0"/>
                    </a:p>
                  </a:txBody>
                  <a:tcPr/>
                </a:tc>
              </a:tr>
              <a:tr h="370840">
                <a:tc>
                  <a:txBody>
                    <a:bodyPr/>
                    <a:lstStyle/>
                    <a:p>
                      <a:r>
                        <a:rPr lang="zh-CN" altLang="zh-CN" sz="1800" dirty="0" smtClean="0"/>
                        <a:t>溶剂型外墙涂料应符合一等品及以上的等级要求</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800" dirty="0" smtClean="0"/>
                        <a:t>《溶剂型外墙涂料》（</a:t>
                      </a:r>
                      <a:r>
                        <a:rPr lang="en-US" altLang="zh-CN" sz="1800" dirty="0" smtClean="0"/>
                        <a:t>GB/T 9757</a:t>
                      </a:r>
                      <a:r>
                        <a:rPr lang="zh-CN" altLang="zh-CN" sz="1800" dirty="0" smtClean="0"/>
                        <a:t>）</a:t>
                      </a:r>
                      <a:endParaRPr lang="zh-CN"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800" dirty="0" smtClean="0"/>
                        <a:t>《外墙涂料工程应用技术规程》（</a:t>
                      </a:r>
                      <a:r>
                        <a:rPr lang="en-US" altLang="zh-CN" sz="1800" dirty="0" smtClean="0"/>
                        <a:t>DG/TJ08-504</a:t>
                      </a:r>
                      <a:r>
                        <a:rPr lang="zh-CN" altLang="zh-CN" sz="1800" dirty="0" smtClean="0"/>
                        <a:t>）</a:t>
                      </a:r>
                      <a:endParaRPr lang="zh-CN" altLang="en-US" dirty="0" smtClean="0"/>
                    </a:p>
                  </a:txBody>
                  <a:tcPr/>
                </a:tc>
              </a:tr>
              <a:tr h="370840">
                <a:tc>
                  <a:txBody>
                    <a:bodyPr/>
                    <a:lstStyle/>
                    <a:p>
                      <a:r>
                        <a:rPr lang="zh-CN" altLang="zh-CN" sz="1800" dirty="0" smtClean="0"/>
                        <a:t>复层建筑涂料应符合一等品及以上的等级要求</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800" dirty="0" smtClean="0"/>
                        <a:t>《复层建筑涂料》（</a:t>
                      </a:r>
                      <a:r>
                        <a:rPr lang="en-US" altLang="zh-CN" sz="1800" dirty="0" smtClean="0"/>
                        <a:t>GB 9779</a:t>
                      </a:r>
                      <a:r>
                        <a:rPr lang="zh-CN" altLang="zh-CN" sz="1800" dirty="0" smtClean="0"/>
                        <a:t>）</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800" dirty="0" smtClean="0"/>
                        <a:t>《外墙涂料工程应用技术规程》（</a:t>
                      </a:r>
                      <a:r>
                        <a:rPr lang="en-US" altLang="zh-CN" sz="1800" dirty="0" smtClean="0"/>
                        <a:t>DG/TJ08-504</a:t>
                      </a:r>
                      <a:r>
                        <a:rPr lang="zh-CN" altLang="zh-CN" sz="1800" dirty="0" smtClean="0"/>
                        <a:t>）</a:t>
                      </a:r>
                      <a:endParaRPr lang="zh-CN" altLang="en-US" dirty="0" smtClean="0"/>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龙腾四海">
  <a:themeElements>
    <a:clrScheme name="龙腾四海">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龙腾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龙腾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12465</TotalTime>
  <Words>3155</Words>
  <Application>Microsoft Office PowerPoint</Application>
  <PresentationFormat>全屏显示(4:3)</PresentationFormat>
  <Paragraphs>746</Paragraphs>
  <Slides>30</Slides>
  <Notes>0</Notes>
  <HiddenSlides>0</HiddenSlides>
  <MMClips>0</MMClips>
  <ScaleCrop>false</ScaleCrop>
  <HeadingPairs>
    <vt:vector size="4" baseType="variant">
      <vt:variant>
        <vt:lpstr>主题</vt:lpstr>
      </vt:variant>
      <vt:variant>
        <vt:i4>1</vt:i4>
      </vt:variant>
      <vt:variant>
        <vt:lpstr>幻灯片标题</vt:lpstr>
      </vt:variant>
      <vt:variant>
        <vt:i4>30</vt:i4>
      </vt:variant>
    </vt:vector>
  </HeadingPairs>
  <TitlesOfParts>
    <vt:vector size="31" baseType="lpstr">
      <vt:lpstr>龙腾四海</vt:lpstr>
      <vt:lpstr>住宅修缮工程材料质量管控   2021年6月  </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浦东新区住宅修缮工程安全管理培训会</dc:title>
  <dc:creator>zd L</dc:creator>
  <cp:lastModifiedBy>Windows 用户</cp:lastModifiedBy>
  <cp:revision>697</cp:revision>
  <dcterms:modified xsi:type="dcterms:W3CDTF">2021-06-10T00:40:48Z</dcterms:modified>
</cp:coreProperties>
</file>